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Roboto"/>
      <p:regular r:id="rId40"/>
      <p:bold r:id="rId41"/>
      <p:italic r:id="rId42"/>
      <p:boldItalic r:id="rId43"/>
    </p:embeddedFont>
    <p:embeddedFont>
      <p:font typeface="Montserrat"/>
      <p:regular r:id="rId44"/>
      <p:bold r:id="rId45"/>
      <p:italic r:id="rId46"/>
      <p:boldItalic r:id="rId47"/>
    </p:embeddedFont>
    <p:embeddedFont>
      <p:font typeface="Lato"/>
      <p:regular r:id="rId48"/>
      <p:bold r:id="rId49"/>
      <p:italic r:id="rId50"/>
      <p:boldItalic r:id="rId51"/>
    </p:embeddedFont>
    <p:embeddedFont>
      <p:font typeface="Lilita One"/>
      <p:regular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15ED9182-DEEA-49BF-AEFA-FB3F1FDD42FE}">
  <a:tblStyle styleId="{15ED9182-DEEA-49BF-AEFA-FB3F1FDD42F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Montserrat-regular.fntdata"/><Relationship Id="rId43" Type="http://schemas.openxmlformats.org/officeDocument/2006/relationships/font" Target="fonts/Roboto-boldItalic.fntdata"/><Relationship Id="rId46" Type="http://schemas.openxmlformats.org/officeDocument/2006/relationships/font" Target="fonts/Montserrat-italic.fntdata"/><Relationship Id="rId45"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regular.fntdata"/><Relationship Id="rId47" Type="http://schemas.openxmlformats.org/officeDocument/2006/relationships/font" Target="fonts/Montserrat-boldItalic.fntdata"/><Relationship Id="rId49"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ato-boldItalic.fntdata"/><Relationship Id="rId50" Type="http://schemas.openxmlformats.org/officeDocument/2006/relationships/font" Target="fonts/Lato-italic.fntdata"/><Relationship Id="rId52" Type="http://schemas.openxmlformats.org/officeDocument/2006/relationships/font" Target="fonts/LilitaOne-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60da93a403_1_2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60da93a403_1_2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60da93a403_1_2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60da93a403_1_2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8" name="Shape 308"/>
        <p:cNvGrpSpPr/>
        <p:nvPr/>
      </p:nvGrpSpPr>
      <p:grpSpPr>
        <a:xfrm>
          <a:off x="0" y="0"/>
          <a:ext cx="0" cy="0"/>
          <a:chOff x="0" y="0"/>
          <a:chExt cx="0" cy="0"/>
        </a:xfrm>
      </p:grpSpPr>
      <p:sp>
        <p:nvSpPr>
          <p:cNvPr id="309" name="Google Shape;309;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6" name="Shape 326"/>
        <p:cNvGrpSpPr/>
        <p:nvPr/>
      </p:nvGrpSpPr>
      <p:grpSpPr>
        <a:xfrm>
          <a:off x="0" y="0"/>
          <a:ext cx="0" cy="0"/>
          <a:chOff x="0" y="0"/>
          <a:chExt cx="0" cy="0"/>
        </a:xfrm>
      </p:grpSpPr>
      <p:sp>
        <p:nvSpPr>
          <p:cNvPr id="327" name="Google Shape;327;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8" name="Google Shape;32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7" name="Shape 347"/>
        <p:cNvGrpSpPr/>
        <p:nvPr/>
      </p:nvGrpSpPr>
      <p:grpSpPr>
        <a:xfrm>
          <a:off x="0" y="0"/>
          <a:ext cx="0" cy="0"/>
          <a:chOff x="0" y="0"/>
          <a:chExt cx="0" cy="0"/>
        </a:xfrm>
      </p:grpSpPr>
      <p:sp>
        <p:nvSpPr>
          <p:cNvPr id="348" name="Google Shape;348;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60db22b567_0_1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60db22b567_0_1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60da93a403_1_29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60da93a403_1_2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60da93a403_0_6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60da93a403_0_6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8" name="Shape 368"/>
        <p:cNvGrpSpPr/>
        <p:nvPr/>
      </p:nvGrpSpPr>
      <p:grpSpPr>
        <a:xfrm>
          <a:off x="0" y="0"/>
          <a:ext cx="0" cy="0"/>
          <a:chOff x="0" y="0"/>
          <a:chExt cx="0" cy="0"/>
        </a:xfrm>
      </p:grpSpPr>
      <p:sp>
        <p:nvSpPr>
          <p:cNvPr id="369" name="Google Shape;369;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0" name="Google Shape;37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5" name="Shape 385"/>
        <p:cNvGrpSpPr/>
        <p:nvPr/>
      </p:nvGrpSpPr>
      <p:grpSpPr>
        <a:xfrm>
          <a:off x="0" y="0"/>
          <a:ext cx="0" cy="0"/>
          <a:chOff x="0" y="0"/>
          <a:chExt cx="0" cy="0"/>
        </a:xfrm>
      </p:grpSpPr>
      <p:sp>
        <p:nvSpPr>
          <p:cNvPr id="386" name="Google Shape;386;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Google Shape;393;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60df31fadf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60df31fadf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Google Shape;422;g60da93a403_0_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60da93a403_0_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Google Shape;427;g60da93a403_0_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60da93a403_0_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60da93a403_0_7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60da93a403_0_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5" name="Shape 435"/>
        <p:cNvGrpSpPr/>
        <p:nvPr/>
      </p:nvGrpSpPr>
      <p:grpSpPr>
        <a:xfrm>
          <a:off x="0" y="0"/>
          <a:ext cx="0" cy="0"/>
          <a:chOff x="0" y="0"/>
          <a:chExt cx="0" cy="0"/>
        </a:xfrm>
      </p:grpSpPr>
      <p:sp>
        <p:nvSpPr>
          <p:cNvPr id="436" name="Google Shape;436;g60db22b567_0_12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7" name="Google Shape;437;g60db22b567_0_12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2" name="Shape 452"/>
        <p:cNvGrpSpPr/>
        <p:nvPr/>
      </p:nvGrpSpPr>
      <p:grpSpPr>
        <a:xfrm>
          <a:off x="0" y="0"/>
          <a:ext cx="0" cy="0"/>
          <a:chOff x="0" y="0"/>
          <a:chExt cx="0" cy="0"/>
        </a:xfrm>
      </p:grpSpPr>
      <p:sp>
        <p:nvSpPr>
          <p:cNvPr id="453" name="Google Shape;453;g60da93a403_0_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60da93a403_0_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Google Shape;460;g60db22b567_0_1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60db22b567_0_1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6" name="Shape 466"/>
        <p:cNvGrpSpPr/>
        <p:nvPr/>
      </p:nvGrpSpPr>
      <p:grpSpPr>
        <a:xfrm>
          <a:off x="0" y="0"/>
          <a:ext cx="0" cy="0"/>
          <a:chOff x="0" y="0"/>
          <a:chExt cx="0" cy="0"/>
        </a:xfrm>
      </p:grpSpPr>
      <p:sp>
        <p:nvSpPr>
          <p:cNvPr id="467" name="Google Shape;467;g60da93a403_0_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60da93a403_0_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60db22b567_0_1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60db22b567_0_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6"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47" name="Shape 147"/>
        <p:cNvGrpSpPr/>
        <p:nvPr/>
      </p:nvGrpSpPr>
      <p:grpSpPr>
        <a:xfrm>
          <a:off x="0" y="0"/>
          <a:ext cx="0" cy="0"/>
          <a:chOff x="0" y="0"/>
          <a:chExt cx="0" cy="0"/>
        </a:xfrm>
      </p:grpSpPr>
      <p:grpSp>
        <p:nvGrpSpPr>
          <p:cNvPr id="148" name="Google Shape;148;p11"/>
          <p:cNvGrpSpPr/>
          <p:nvPr/>
        </p:nvGrpSpPr>
        <p:grpSpPr>
          <a:xfrm>
            <a:off x="0" y="4128572"/>
            <a:ext cx="698925" cy="684657"/>
            <a:chOff x="0" y="3785672"/>
            <a:chExt cx="698925" cy="684657"/>
          </a:xfrm>
        </p:grpSpPr>
        <p:sp>
          <p:nvSpPr>
            <p:cNvPr id="149" name="Google Shape;149;p11"/>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1"/>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1" name="Google Shape;151;p11"/>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52" name="Google Shape;152;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53" name="Google Shape;153;p11"/>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1"/>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1"/>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1"/>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57" name="Shape 157"/>
        <p:cNvGrpSpPr/>
        <p:nvPr/>
      </p:nvGrpSpPr>
      <p:grpSpPr>
        <a:xfrm>
          <a:off x="0" y="0"/>
          <a:ext cx="0" cy="0"/>
          <a:chOff x="0" y="0"/>
          <a:chExt cx="0" cy="0"/>
        </a:xfrm>
      </p:grpSpPr>
      <p:grpSp>
        <p:nvGrpSpPr>
          <p:cNvPr id="158" name="Google Shape;158;p12"/>
          <p:cNvGrpSpPr/>
          <p:nvPr/>
        </p:nvGrpSpPr>
        <p:grpSpPr>
          <a:xfrm>
            <a:off x="4406400" y="0"/>
            <a:ext cx="4737600" cy="5143065"/>
            <a:chOff x="4406400" y="0"/>
            <a:chExt cx="4737600" cy="5143065"/>
          </a:xfrm>
        </p:grpSpPr>
        <p:sp>
          <p:nvSpPr>
            <p:cNvPr id="159" name="Google Shape;159;p12"/>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2"/>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2"/>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2"/>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2"/>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2"/>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2"/>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2"/>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2"/>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2"/>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2"/>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12"/>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12"/>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2"/>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2"/>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2"/>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 name="Google Shape;177;p12"/>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178" name="Google Shape;178;p12"/>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79" name="Google Shape;17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80" name="Google Shape;180;p12"/>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2"/>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2"/>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2"/>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84" name="Shape 184"/>
        <p:cNvGrpSpPr/>
        <p:nvPr/>
      </p:nvGrpSpPr>
      <p:grpSpPr>
        <a:xfrm>
          <a:off x="0" y="0"/>
          <a:ext cx="0" cy="0"/>
          <a:chOff x="0" y="0"/>
          <a:chExt cx="0" cy="0"/>
        </a:xfrm>
      </p:grpSpPr>
      <p:sp>
        <p:nvSpPr>
          <p:cNvPr id="185" name="Google Shape;18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186" name="Shape 186"/>
        <p:cNvGrpSpPr/>
        <p:nvPr/>
      </p:nvGrpSpPr>
      <p:grpSpPr>
        <a:xfrm>
          <a:off x="0" y="0"/>
          <a:ext cx="0" cy="0"/>
          <a:chOff x="0" y="0"/>
          <a:chExt cx="0" cy="0"/>
        </a:xfrm>
      </p:grpSpPr>
      <p:pic>
        <p:nvPicPr>
          <p:cNvPr descr="offset_comp_343059.jpg" id="187" name="Google Shape;187;p14"/>
          <p:cNvPicPr preferRelativeResize="0"/>
          <p:nvPr/>
        </p:nvPicPr>
        <p:blipFill rotWithShape="1">
          <a:blip r:embed="rId2">
            <a:alphaModFix amt="80000"/>
          </a:blip>
          <a:srcRect b="25870" l="30474" r="30474" t="11954"/>
          <a:stretch/>
        </p:blipFill>
        <p:spPr>
          <a:xfrm rot="-5400000">
            <a:off x="113630" y="-105700"/>
            <a:ext cx="5142300" cy="5364300"/>
          </a:xfrm>
          <a:prstGeom prst="diagStripe">
            <a:avLst>
              <a:gd fmla="val 50343" name="adj"/>
            </a:avLst>
          </a:prstGeom>
          <a:noFill/>
          <a:ln>
            <a:noFill/>
          </a:ln>
        </p:spPr>
      </p:pic>
      <p:sp>
        <p:nvSpPr>
          <p:cNvPr id="188" name="Google Shape;188;p1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89" name="Google Shape;189;p14"/>
          <p:cNvSpPr txBox="1"/>
          <p:nvPr>
            <p:ph idx="1" type="body"/>
          </p:nvPr>
        </p:nvSpPr>
        <p:spPr>
          <a:xfrm>
            <a:off x="4018025" y="1567550"/>
            <a:ext cx="4318500" cy="17667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Clr>
                <a:schemeClr val="dk2"/>
              </a:buClr>
              <a:buSzPts val="1300"/>
              <a:buChar char="●"/>
              <a:defRPr>
                <a:solidFill>
                  <a:schemeClr val="dk2"/>
                </a:solidFill>
              </a:defRPr>
            </a:lvl1pPr>
            <a:lvl2pPr indent="-298450" lvl="1" marL="914400" algn="l">
              <a:lnSpc>
                <a:spcPct val="115000"/>
              </a:lnSpc>
              <a:spcBef>
                <a:spcPts val="1600"/>
              </a:spcBef>
              <a:spcAft>
                <a:spcPts val="0"/>
              </a:spcAft>
              <a:buClr>
                <a:schemeClr val="dk2"/>
              </a:buClr>
              <a:buSzPts val="1100"/>
              <a:buChar char="○"/>
              <a:defRPr>
                <a:solidFill>
                  <a:schemeClr val="dk2"/>
                </a:solidFill>
              </a:defRPr>
            </a:lvl2pPr>
            <a:lvl3pPr indent="-298450" lvl="2" marL="1371600" algn="l">
              <a:lnSpc>
                <a:spcPct val="115000"/>
              </a:lnSpc>
              <a:spcBef>
                <a:spcPts val="1600"/>
              </a:spcBef>
              <a:spcAft>
                <a:spcPts val="0"/>
              </a:spcAft>
              <a:buClr>
                <a:schemeClr val="dk2"/>
              </a:buClr>
              <a:buSzPts val="1100"/>
              <a:buChar char="■"/>
              <a:defRPr>
                <a:solidFill>
                  <a:schemeClr val="dk2"/>
                </a:solidFill>
              </a:defRPr>
            </a:lvl3pPr>
            <a:lvl4pPr indent="-298450" lvl="3" marL="1828800" algn="l">
              <a:lnSpc>
                <a:spcPct val="115000"/>
              </a:lnSpc>
              <a:spcBef>
                <a:spcPts val="1600"/>
              </a:spcBef>
              <a:spcAft>
                <a:spcPts val="0"/>
              </a:spcAft>
              <a:buClr>
                <a:schemeClr val="dk2"/>
              </a:buClr>
              <a:buSzPts val="1100"/>
              <a:buChar char="●"/>
              <a:defRPr>
                <a:solidFill>
                  <a:schemeClr val="dk2"/>
                </a:solidFill>
              </a:defRPr>
            </a:lvl4pPr>
            <a:lvl5pPr indent="-298450" lvl="4" marL="2286000" algn="l">
              <a:lnSpc>
                <a:spcPct val="115000"/>
              </a:lnSpc>
              <a:spcBef>
                <a:spcPts val="1600"/>
              </a:spcBef>
              <a:spcAft>
                <a:spcPts val="0"/>
              </a:spcAft>
              <a:buClr>
                <a:schemeClr val="dk2"/>
              </a:buClr>
              <a:buSzPts val="1100"/>
              <a:buChar char="○"/>
              <a:defRPr>
                <a:solidFill>
                  <a:schemeClr val="dk2"/>
                </a:solidFill>
              </a:defRPr>
            </a:lvl5pPr>
            <a:lvl6pPr indent="-298450" lvl="5" marL="2743200" algn="l">
              <a:lnSpc>
                <a:spcPct val="115000"/>
              </a:lnSpc>
              <a:spcBef>
                <a:spcPts val="1600"/>
              </a:spcBef>
              <a:spcAft>
                <a:spcPts val="0"/>
              </a:spcAft>
              <a:buClr>
                <a:schemeClr val="dk2"/>
              </a:buClr>
              <a:buSzPts val="1100"/>
              <a:buChar char="■"/>
              <a:defRPr>
                <a:solidFill>
                  <a:schemeClr val="dk2"/>
                </a:solidFill>
              </a:defRPr>
            </a:lvl6pPr>
            <a:lvl7pPr indent="-298450" lvl="6" marL="3200400" algn="l">
              <a:lnSpc>
                <a:spcPct val="115000"/>
              </a:lnSpc>
              <a:spcBef>
                <a:spcPts val="1600"/>
              </a:spcBef>
              <a:spcAft>
                <a:spcPts val="0"/>
              </a:spcAft>
              <a:buClr>
                <a:schemeClr val="dk2"/>
              </a:buClr>
              <a:buSzPts val="1100"/>
              <a:buChar char="●"/>
              <a:defRPr>
                <a:solidFill>
                  <a:schemeClr val="dk2"/>
                </a:solidFill>
              </a:defRPr>
            </a:lvl7pPr>
            <a:lvl8pPr indent="-298450" lvl="7" marL="3657600" algn="l">
              <a:lnSpc>
                <a:spcPct val="115000"/>
              </a:lnSpc>
              <a:spcBef>
                <a:spcPts val="1600"/>
              </a:spcBef>
              <a:spcAft>
                <a:spcPts val="0"/>
              </a:spcAft>
              <a:buClr>
                <a:schemeClr val="dk2"/>
              </a:buClr>
              <a:buSzPts val="1100"/>
              <a:buChar char="○"/>
              <a:defRPr>
                <a:solidFill>
                  <a:schemeClr val="dk2"/>
                </a:solidFill>
              </a:defRPr>
            </a:lvl8pPr>
            <a:lvl9pPr indent="-298450" lvl="8" marL="4114800" algn="l">
              <a:lnSpc>
                <a:spcPct val="115000"/>
              </a:lnSpc>
              <a:spcBef>
                <a:spcPts val="1600"/>
              </a:spcBef>
              <a:spcAft>
                <a:spcPts val="1600"/>
              </a:spcAft>
              <a:buClr>
                <a:schemeClr val="dk2"/>
              </a:buClr>
              <a:buSzPts val="1100"/>
              <a:buChar char="■"/>
              <a:defRPr>
                <a:solidFill>
                  <a:schemeClr val="dk2"/>
                </a:solidFill>
              </a:defRPr>
            </a:lvl9pPr>
          </a:lstStyle>
          <a:p/>
        </p:txBody>
      </p:sp>
      <p:sp>
        <p:nvSpPr>
          <p:cNvPr id="190" name="Google Shape;190;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91" name="Google Shape;191;p14"/>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4"/>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4"/>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4"/>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5" name="Google Shape;195;p14"/>
          <p:cNvGrpSpPr/>
          <p:nvPr/>
        </p:nvGrpSpPr>
        <p:grpSpPr>
          <a:xfrm>
            <a:off x="0" y="381001"/>
            <a:ext cx="1037850" cy="1016288"/>
            <a:chOff x="0" y="381001"/>
            <a:chExt cx="1037850" cy="1016288"/>
          </a:xfrm>
        </p:grpSpPr>
        <p:sp>
          <p:nvSpPr>
            <p:cNvPr id="196" name="Google Shape;196;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3"/>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 name="Google Shape;22;p3"/>
          <p:cNvGrpSpPr/>
          <p:nvPr/>
        </p:nvGrpSpPr>
        <p:grpSpPr>
          <a:xfrm>
            <a:off x="0" y="381001"/>
            <a:ext cx="1037850" cy="1016288"/>
            <a:chOff x="0" y="381001"/>
            <a:chExt cx="1037850" cy="1016288"/>
          </a:xfrm>
        </p:grpSpPr>
        <p:sp>
          <p:nvSpPr>
            <p:cNvPr id="23" name="Google Shape;23;p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 name="Google Shape;25;p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6" name="Google Shape;26;p3"/>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7" name="Google Shape;27;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4"/>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4"/>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4"/>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4"/>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 name="Google Shape;33;p4"/>
          <p:cNvGrpSpPr/>
          <p:nvPr/>
        </p:nvGrpSpPr>
        <p:grpSpPr>
          <a:xfrm>
            <a:off x="0" y="381001"/>
            <a:ext cx="1037850" cy="1016288"/>
            <a:chOff x="0" y="381001"/>
            <a:chExt cx="1037850" cy="1016288"/>
          </a:xfrm>
        </p:grpSpPr>
        <p:sp>
          <p:nvSpPr>
            <p:cNvPr id="34" name="Google Shape;34;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4"/>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7" name="Google Shape;37;p4"/>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38" name="Google Shape;3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5"/>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5"/>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5"/>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5"/>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 name="Google Shape;44;p5"/>
          <p:cNvGrpSpPr/>
          <p:nvPr/>
        </p:nvGrpSpPr>
        <p:grpSpPr>
          <a:xfrm>
            <a:off x="0" y="381001"/>
            <a:ext cx="1037850" cy="1016288"/>
            <a:chOff x="0" y="381001"/>
            <a:chExt cx="1037850" cy="1016288"/>
          </a:xfrm>
        </p:grpSpPr>
        <p:sp>
          <p:nvSpPr>
            <p:cNvPr id="45" name="Google Shape;45;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 name="Google Shape;47;p5"/>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8" name="Google Shape;48;p5"/>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49" name="Google Shape;49;p5"/>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0" name="Google Shape;50;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1" name="Shape 51"/>
        <p:cNvGrpSpPr/>
        <p:nvPr/>
      </p:nvGrpSpPr>
      <p:grpSpPr>
        <a:xfrm>
          <a:off x="0" y="0"/>
          <a:ext cx="0" cy="0"/>
          <a:chOff x="0" y="0"/>
          <a:chExt cx="0" cy="0"/>
        </a:xfrm>
      </p:grpSpPr>
      <p:sp>
        <p:nvSpPr>
          <p:cNvPr id="52" name="Google Shape;52;p6"/>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6"/>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6"/>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6"/>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 name="Google Shape;56;p6"/>
          <p:cNvGrpSpPr/>
          <p:nvPr/>
        </p:nvGrpSpPr>
        <p:grpSpPr>
          <a:xfrm>
            <a:off x="0" y="381001"/>
            <a:ext cx="1037850" cy="1016288"/>
            <a:chOff x="0" y="381001"/>
            <a:chExt cx="1037850" cy="1016288"/>
          </a:xfrm>
        </p:grpSpPr>
        <p:sp>
          <p:nvSpPr>
            <p:cNvPr id="57" name="Google Shape;57;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 name="Google Shape;59;p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0" name="Google Shape;60;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61" name="Shape 61"/>
        <p:cNvGrpSpPr/>
        <p:nvPr/>
      </p:nvGrpSpPr>
      <p:grpSpPr>
        <a:xfrm>
          <a:off x="0" y="0"/>
          <a:ext cx="0" cy="0"/>
          <a:chOff x="0" y="0"/>
          <a:chExt cx="0" cy="0"/>
        </a:xfrm>
      </p:grpSpPr>
      <p:grpSp>
        <p:nvGrpSpPr>
          <p:cNvPr id="62" name="Google Shape;62;p7"/>
          <p:cNvGrpSpPr/>
          <p:nvPr/>
        </p:nvGrpSpPr>
        <p:grpSpPr>
          <a:xfrm>
            <a:off x="4406400" y="0"/>
            <a:ext cx="4737600" cy="5143065"/>
            <a:chOff x="4406400" y="0"/>
            <a:chExt cx="4737600" cy="5143065"/>
          </a:xfrm>
        </p:grpSpPr>
        <p:sp>
          <p:nvSpPr>
            <p:cNvPr id="63" name="Google Shape;63;p7"/>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7"/>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7"/>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7"/>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7"/>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7"/>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7"/>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7"/>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7"/>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7"/>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7"/>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7"/>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7"/>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7"/>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7"/>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7"/>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7"/>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7"/>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 name="Google Shape;81;p7"/>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2" name="Google Shape;82;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83" name="Google Shape;83;p7"/>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7"/>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7"/>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7"/>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87" name="Shape 87"/>
        <p:cNvGrpSpPr/>
        <p:nvPr/>
      </p:nvGrpSpPr>
      <p:grpSpPr>
        <a:xfrm>
          <a:off x="0" y="0"/>
          <a:ext cx="0" cy="0"/>
          <a:chOff x="0" y="0"/>
          <a:chExt cx="0" cy="0"/>
        </a:xfrm>
      </p:grpSpPr>
      <p:grpSp>
        <p:nvGrpSpPr>
          <p:cNvPr id="88" name="Google Shape;88;p8"/>
          <p:cNvGrpSpPr/>
          <p:nvPr/>
        </p:nvGrpSpPr>
        <p:grpSpPr>
          <a:xfrm>
            <a:off x="4406400" y="0"/>
            <a:ext cx="4737600" cy="5143065"/>
            <a:chOff x="4406400" y="0"/>
            <a:chExt cx="4737600" cy="5143065"/>
          </a:xfrm>
        </p:grpSpPr>
        <p:sp>
          <p:nvSpPr>
            <p:cNvPr id="89" name="Google Shape;89;p8"/>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8"/>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8"/>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8"/>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8"/>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8"/>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8"/>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8"/>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8"/>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8"/>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8"/>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8"/>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8"/>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8"/>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8"/>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8"/>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8"/>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 name="Google Shape;107;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
        <p:nvSpPr>
          <p:cNvPr id="108" name="Google Shape;108;p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9" name="Shape 109"/>
        <p:cNvGrpSpPr/>
        <p:nvPr/>
      </p:nvGrpSpPr>
      <p:grpSpPr>
        <a:xfrm>
          <a:off x="0" y="0"/>
          <a:ext cx="0" cy="0"/>
          <a:chOff x="0" y="0"/>
          <a:chExt cx="0" cy="0"/>
        </a:xfrm>
      </p:grpSpPr>
      <p:sp>
        <p:nvSpPr>
          <p:cNvPr id="110" name="Google Shape;110;p9"/>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9"/>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9"/>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9"/>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 name="Google Shape;114;p9"/>
          <p:cNvGrpSpPr/>
          <p:nvPr/>
        </p:nvGrpSpPr>
        <p:grpSpPr>
          <a:xfrm>
            <a:off x="0" y="381001"/>
            <a:ext cx="1037850" cy="1016288"/>
            <a:chOff x="0" y="381001"/>
            <a:chExt cx="1037850" cy="1016288"/>
          </a:xfrm>
        </p:grpSpPr>
        <p:sp>
          <p:nvSpPr>
            <p:cNvPr id="115" name="Google Shape;115;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 name="Google Shape;117;p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18" name="Google Shape;118;p9"/>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19" name="Google Shape;119;p9"/>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0" name="Google Shape;12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21" name="Shape 121"/>
        <p:cNvGrpSpPr/>
        <p:nvPr/>
      </p:nvGrpSpPr>
      <p:grpSpPr>
        <a:xfrm>
          <a:off x="0" y="0"/>
          <a:ext cx="0" cy="0"/>
          <a:chOff x="0" y="0"/>
          <a:chExt cx="0" cy="0"/>
        </a:xfrm>
      </p:grpSpPr>
      <p:sp>
        <p:nvSpPr>
          <p:cNvPr id="122" name="Google Shape;122;p10"/>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0"/>
          <p:cNvSpPr/>
          <p:nvPr/>
        </p:nvSpPr>
        <p:spPr>
          <a:xfrm>
            <a:off x="212050" y="221751"/>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0"/>
          <p:cNvSpPr/>
          <p:nvPr/>
        </p:nvSpPr>
        <p:spPr>
          <a:xfrm>
            <a:off x="212050" y="284225"/>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10"/>
          <p:cNvSpPr/>
          <p:nvPr/>
        </p:nvSpPr>
        <p:spPr>
          <a:xfrm>
            <a:off x="212050" y="346699"/>
            <a:ext cx="219600" cy="18900"/>
          </a:xfrm>
          <a:prstGeom prst="rect">
            <a:avLst/>
          </a:prstGeom>
          <a:solidFill>
            <a:srgbClr val="55688B">
              <a:alpha val="35686"/>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6" name="Google Shape;126;p10"/>
          <p:cNvGrpSpPr/>
          <p:nvPr/>
        </p:nvGrpSpPr>
        <p:grpSpPr>
          <a:xfrm>
            <a:off x="4406400" y="0"/>
            <a:ext cx="4737600" cy="5143500"/>
            <a:chOff x="4406400" y="0"/>
            <a:chExt cx="4737600" cy="5143500"/>
          </a:xfrm>
        </p:grpSpPr>
        <p:sp>
          <p:nvSpPr>
            <p:cNvPr id="127" name="Google Shape;127;p10"/>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0"/>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0"/>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10"/>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10"/>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0"/>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10"/>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10"/>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0"/>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0"/>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0"/>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0"/>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0"/>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0"/>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0"/>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0"/>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0"/>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0"/>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5" name="Google Shape;145;p10"/>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46" name="Google Shape;146;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5.png"/><Relationship Id="rId4" Type="http://schemas.openxmlformats.org/officeDocument/2006/relationships/hyperlink" Target="https://github.com/matterport/Mask_RCNN"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4.png"/><Relationship Id="rId4" Type="http://schemas.openxmlformats.org/officeDocument/2006/relationships/hyperlink" Target="https://arxiv.org/pdf/1703.06870.pdf"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9.jpg"/><Relationship Id="rId4" Type="http://schemas.openxmlformats.org/officeDocument/2006/relationships/image" Target="../media/image4.png"/><Relationship Id="rId5" Type="http://schemas.openxmlformats.org/officeDocument/2006/relationships/image" Target="../media/image5.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15"/>
          <p:cNvSpPr txBox="1"/>
          <p:nvPr>
            <p:ph type="ctrTitle"/>
          </p:nvPr>
        </p:nvSpPr>
        <p:spPr>
          <a:xfrm>
            <a:off x="3685950" y="765425"/>
            <a:ext cx="4868700" cy="3665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n-GB">
                <a:latin typeface="Arial"/>
                <a:ea typeface="Arial"/>
                <a:cs typeface="Arial"/>
                <a:sym typeface="Arial"/>
              </a:rPr>
              <a:t>Yield Prediction On Corn  Fields</a:t>
            </a:r>
            <a:endParaRPr>
              <a:latin typeface="Arial"/>
              <a:ea typeface="Arial"/>
              <a:cs typeface="Arial"/>
              <a:sym typeface="Arial"/>
            </a:endParaRPr>
          </a:p>
          <a:p>
            <a:pPr indent="0" lvl="0" marL="0" rtl="0" algn="l">
              <a:lnSpc>
                <a:spcPct val="100000"/>
              </a:lnSpc>
              <a:spcBef>
                <a:spcPts val="0"/>
              </a:spcBef>
              <a:spcAft>
                <a:spcPts val="0"/>
              </a:spcAft>
              <a:buSzPts val="4000"/>
              <a:buNone/>
            </a:pPr>
            <a:r>
              <a:rPr lang="en-GB">
                <a:latin typeface="Impact"/>
                <a:ea typeface="Impact"/>
                <a:cs typeface="Impact"/>
                <a:sym typeface="Impact"/>
              </a:rPr>
              <a:t>	</a:t>
            </a:r>
            <a:r>
              <a:rPr lang="en-GB" sz="2400"/>
              <a:t>Team Registration Id</a:t>
            </a:r>
            <a:endParaRPr sz="2400"/>
          </a:p>
          <a:p>
            <a:pPr indent="0" lvl="0" marL="0" rtl="0" algn="l">
              <a:lnSpc>
                <a:spcPct val="100000"/>
              </a:lnSpc>
              <a:spcBef>
                <a:spcPts val="0"/>
              </a:spcBef>
              <a:spcAft>
                <a:spcPts val="0"/>
              </a:spcAft>
              <a:buSzPts val="4000"/>
              <a:buNone/>
            </a:pPr>
            <a:r>
              <a:rPr lang="en-GB" sz="2400"/>
              <a:t>		</a:t>
            </a:r>
            <a:r>
              <a:rPr lang="en-GB" sz="1800"/>
              <a:t>AIH19T-0001_AI03</a:t>
            </a:r>
            <a:endParaRPr sz="1800"/>
          </a:p>
        </p:txBody>
      </p:sp>
      <p:sp>
        <p:nvSpPr>
          <p:cNvPr id="203" name="Google Shape;203;p15"/>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a: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24"/>
          <p:cNvSpPr/>
          <p:nvPr/>
        </p:nvSpPr>
        <p:spPr>
          <a:xfrm>
            <a:off x="2457150" y="1053075"/>
            <a:ext cx="4184100" cy="840300"/>
          </a:xfrm>
          <a:prstGeom prst="roundRect">
            <a:avLst>
              <a:gd fmla="val 50000" name="adj"/>
            </a:avLst>
          </a:prstGeom>
          <a:solidFill>
            <a:srgbClr val="840D35"/>
          </a:solid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2400"/>
              <a:buFont typeface="Arial"/>
              <a:buNone/>
            </a:pPr>
            <a:r>
              <a:rPr lang="en-GB" sz="2400">
                <a:solidFill>
                  <a:schemeClr val="lt1"/>
                </a:solidFill>
                <a:latin typeface="Montserrat"/>
                <a:ea typeface="Montserrat"/>
                <a:cs typeface="Montserrat"/>
                <a:sym typeface="Montserrat"/>
              </a:rPr>
              <a:t>PROPOSED SOLUTIONS</a:t>
            </a:r>
            <a:endParaRPr>
              <a:solidFill>
                <a:srgbClr val="FFFFFF"/>
              </a:solidFill>
            </a:endParaRPr>
          </a:p>
        </p:txBody>
      </p:sp>
      <p:sp>
        <p:nvSpPr>
          <p:cNvPr id="268" name="Google Shape;268;p24"/>
          <p:cNvSpPr/>
          <p:nvPr/>
        </p:nvSpPr>
        <p:spPr>
          <a:xfrm>
            <a:off x="6423949" y="2388537"/>
            <a:ext cx="2445600" cy="1802400"/>
          </a:xfrm>
          <a:prstGeom prst="roundRect">
            <a:avLst>
              <a:gd fmla="val 50000" name="adj"/>
            </a:avLst>
          </a:prstGeom>
          <a:solidFill>
            <a:srgbClr val="B61249"/>
          </a:solidFill>
          <a:ln>
            <a:noFill/>
          </a:ln>
        </p:spPr>
        <p:txBody>
          <a:bodyPr anchorCtr="0" anchor="ctr" bIns="91425" lIns="91425" spcFirstLastPara="1" rIns="91425" wrap="square" tIns="91425">
            <a:noAutofit/>
          </a:bodyPr>
          <a:lstStyle/>
          <a:p>
            <a:pPr indent="0" lvl="0" marL="0" rtl="0" algn="ctr">
              <a:lnSpc>
                <a:spcPct val="115000"/>
              </a:lnSpc>
              <a:spcBef>
                <a:spcPts val="1600"/>
              </a:spcBef>
              <a:spcAft>
                <a:spcPts val="1600"/>
              </a:spcAft>
              <a:buNone/>
            </a:pPr>
            <a:r>
              <a:rPr lang="en-GB" sz="1300">
                <a:solidFill>
                  <a:schemeClr val="lt1"/>
                </a:solidFill>
                <a:latin typeface="Lato"/>
                <a:ea typeface="Lato"/>
                <a:cs typeface="Lato"/>
                <a:sym typeface="Lato"/>
              </a:rPr>
              <a:t>3</a:t>
            </a:r>
            <a:r>
              <a:rPr lang="en-GB" sz="1300">
                <a:solidFill>
                  <a:schemeClr val="lt1"/>
                </a:solidFill>
                <a:latin typeface="Lato"/>
                <a:ea typeface="Lato"/>
                <a:cs typeface="Lato"/>
                <a:sym typeface="Lato"/>
              </a:rPr>
              <a:t>.  Analysis of NDVI and edge detection pipeline with the deep learning architecture based on the error function. </a:t>
            </a:r>
            <a:endParaRPr>
              <a:solidFill>
                <a:srgbClr val="FFFFFF"/>
              </a:solidFill>
            </a:endParaRPr>
          </a:p>
        </p:txBody>
      </p:sp>
      <p:sp>
        <p:nvSpPr>
          <p:cNvPr id="269" name="Google Shape;269;p24"/>
          <p:cNvSpPr/>
          <p:nvPr/>
        </p:nvSpPr>
        <p:spPr>
          <a:xfrm>
            <a:off x="292300" y="2359101"/>
            <a:ext cx="2445600" cy="1802400"/>
          </a:xfrm>
          <a:prstGeom prst="roundRect">
            <a:avLst>
              <a:gd fmla="val 50000" name="adj"/>
            </a:avLst>
          </a:prstGeom>
          <a:solidFill>
            <a:srgbClr val="B61249"/>
          </a:solidFill>
          <a:ln>
            <a:noFill/>
          </a:ln>
        </p:spPr>
        <p:txBody>
          <a:bodyPr anchorCtr="0" anchor="ctr" bIns="91425" lIns="91425" spcFirstLastPara="1" rIns="91425" wrap="square" tIns="91425">
            <a:noAutofit/>
          </a:bodyPr>
          <a:lstStyle/>
          <a:p>
            <a:pPr indent="-342900" lvl="0" marL="342900" rtl="0" algn="ctr">
              <a:lnSpc>
                <a:spcPct val="115000"/>
              </a:lnSpc>
              <a:spcBef>
                <a:spcPts val="1600"/>
              </a:spcBef>
              <a:spcAft>
                <a:spcPts val="0"/>
              </a:spcAft>
              <a:buClr>
                <a:schemeClr val="lt1"/>
              </a:buClr>
              <a:buSzPts val="1300"/>
              <a:buFont typeface="Arial"/>
              <a:buAutoNum type="arabicPeriod"/>
            </a:pPr>
            <a:r>
              <a:rPr lang="en-GB" sz="1300">
                <a:solidFill>
                  <a:schemeClr val="lt1"/>
                </a:solidFill>
                <a:latin typeface="Lato"/>
                <a:ea typeface="Lato"/>
                <a:cs typeface="Lato"/>
                <a:sym typeface="Lato"/>
              </a:rPr>
              <a:t>NDVI and edge detection based computationally efficient model pipeline </a:t>
            </a:r>
            <a:r>
              <a:rPr i="1" lang="en-GB" sz="1300">
                <a:solidFill>
                  <a:schemeClr val="lt1"/>
                </a:solidFill>
                <a:latin typeface="Lato"/>
                <a:ea typeface="Lato"/>
                <a:cs typeface="Lato"/>
                <a:sym typeface="Lato"/>
              </a:rPr>
              <a:t>.</a:t>
            </a:r>
            <a:endParaRPr>
              <a:solidFill>
                <a:srgbClr val="FFFFFF"/>
              </a:solidFill>
            </a:endParaRPr>
          </a:p>
        </p:txBody>
      </p:sp>
      <p:cxnSp>
        <p:nvCxnSpPr>
          <p:cNvPr id="270" name="Google Shape;270;p24"/>
          <p:cNvCxnSpPr>
            <a:stCxn id="267" idx="2"/>
          </p:cNvCxnSpPr>
          <p:nvPr/>
        </p:nvCxnSpPr>
        <p:spPr>
          <a:xfrm flipH="1" rot="-5400000">
            <a:off x="6042300" y="400275"/>
            <a:ext cx="217500" cy="3203700"/>
          </a:xfrm>
          <a:prstGeom prst="bentConnector2">
            <a:avLst/>
          </a:prstGeom>
          <a:noFill/>
          <a:ln cap="flat" cmpd="sng" w="9525">
            <a:solidFill>
              <a:srgbClr val="C2C2C2"/>
            </a:solidFill>
            <a:prstDash val="solid"/>
            <a:round/>
            <a:headEnd len="sm" w="sm" type="none"/>
            <a:tailEnd len="sm" w="sm" type="none"/>
          </a:ln>
        </p:spPr>
      </p:cxnSp>
      <p:cxnSp>
        <p:nvCxnSpPr>
          <p:cNvPr id="271" name="Google Shape;271;p24"/>
          <p:cNvCxnSpPr/>
          <p:nvPr/>
        </p:nvCxnSpPr>
        <p:spPr>
          <a:xfrm>
            <a:off x="1308050" y="2110875"/>
            <a:ext cx="3303300" cy="6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272" name="Google Shape;272;p24"/>
          <p:cNvCxnSpPr/>
          <p:nvPr/>
        </p:nvCxnSpPr>
        <p:spPr>
          <a:xfrm>
            <a:off x="4513050" y="2133050"/>
            <a:ext cx="0" cy="243900"/>
          </a:xfrm>
          <a:prstGeom prst="straightConnector1">
            <a:avLst/>
          </a:prstGeom>
          <a:noFill/>
          <a:ln cap="flat" cmpd="sng" w="9525">
            <a:solidFill>
              <a:schemeClr val="dk2"/>
            </a:solidFill>
            <a:prstDash val="solid"/>
            <a:round/>
            <a:headEnd len="med" w="med" type="none"/>
            <a:tailEnd len="med" w="med" type="none"/>
          </a:ln>
        </p:spPr>
      </p:cxnSp>
      <p:sp>
        <p:nvSpPr>
          <p:cNvPr id="273" name="Google Shape;273;p24"/>
          <p:cNvSpPr/>
          <p:nvPr/>
        </p:nvSpPr>
        <p:spPr>
          <a:xfrm>
            <a:off x="3349206" y="2359096"/>
            <a:ext cx="2445600" cy="1802400"/>
          </a:xfrm>
          <a:prstGeom prst="roundRect">
            <a:avLst>
              <a:gd fmla="val 50000" name="adj"/>
            </a:avLst>
          </a:prstGeom>
          <a:solidFill>
            <a:srgbClr val="B61249"/>
          </a:solidFill>
          <a:ln>
            <a:noFill/>
          </a:ln>
        </p:spPr>
        <p:txBody>
          <a:bodyPr anchorCtr="0" anchor="ctr" bIns="91425" lIns="91425" spcFirstLastPara="1" rIns="91425" wrap="square" tIns="91425">
            <a:noAutofit/>
          </a:bodyPr>
          <a:lstStyle/>
          <a:p>
            <a:pPr indent="0" lvl="0" marL="0" rtl="0" algn="ctr">
              <a:lnSpc>
                <a:spcPct val="115000"/>
              </a:lnSpc>
              <a:spcBef>
                <a:spcPts val="1600"/>
              </a:spcBef>
              <a:spcAft>
                <a:spcPts val="0"/>
              </a:spcAft>
              <a:buNone/>
            </a:pPr>
            <a:r>
              <a:rPr lang="en-GB" sz="1300">
                <a:solidFill>
                  <a:schemeClr val="lt1"/>
                </a:solidFill>
                <a:latin typeface="Lato"/>
                <a:ea typeface="Lato"/>
                <a:cs typeface="Lato"/>
                <a:sym typeface="Lato"/>
              </a:rPr>
              <a:t>2.   </a:t>
            </a:r>
            <a:r>
              <a:rPr lang="en-GB" sz="1300">
                <a:solidFill>
                  <a:schemeClr val="lt1"/>
                </a:solidFill>
                <a:latin typeface="Lato"/>
                <a:ea typeface="Lato"/>
                <a:cs typeface="Lato"/>
                <a:sym typeface="Lato"/>
              </a:rPr>
              <a:t>Fast converging       deep learning architectures for object classification .</a:t>
            </a:r>
            <a:endParaRPr i="1" sz="1300">
              <a:solidFill>
                <a:schemeClr val="lt1"/>
              </a:solidFill>
              <a:latin typeface="Lato"/>
              <a:ea typeface="Lato"/>
              <a:cs typeface="Lato"/>
              <a:sym typeface="Lato"/>
            </a:endParaRPr>
          </a:p>
          <a:p>
            <a:pPr indent="0" lvl="0" marL="0" rtl="0" algn="ctr">
              <a:spcBef>
                <a:spcPts val="1600"/>
              </a:spcBef>
              <a:spcAft>
                <a:spcPts val="0"/>
              </a:spcAft>
              <a:buNone/>
            </a:pPr>
            <a:r>
              <a:t/>
            </a:r>
            <a:endParaRPr sz="1000">
              <a:solidFill>
                <a:srgbClr val="FFFFFF"/>
              </a:solidFill>
              <a:latin typeface="Roboto"/>
              <a:ea typeface="Roboto"/>
              <a:cs typeface="Roboto"/>
              <a:sym typeface="Roboto"/>
            </a:endParaRPr>
          </a:p>
        </p:txBody>
      </p:sp>
      <p:cxnSp>
        <p:nvCxnSpPr>
          <p:cNvPr id="274" name="Google Shape;274;p24"/>
          <p:cNvCxnSpPr/>
          <p:nvPr/>
        </p:nvCxnSpPr>
        <p:spPr>
          <a:xfrm>
            <a:off x="1297575" y="2117350"/>
            <a:ext cx="0" cy="243900"/>
          </a:xfrm>
          <a:prstGeom prst="straightConnector1">
            <a:avLst/>
          </a:prstGeom>
          <a:noFill/>
          <a:ln cap="flat" cmpd="sng" w="9525">
            <a:solidFill>
              <a:schemeClr val="dk2"/>
            </a:solidFill>
            <a:prstDash val="solid"/>
            <a:round/>
            <a:headEnd len="med" w="med" type="none"/>
            <a:tailEnd len="med" w="med" type="none"/>
          </a:ln>
        </p:spPr>
      </p:cxnSp>
      <p:cxnSp>
        <p:nvCxnSpPr>
          <p:cNvPr id="275" name="Google Shape;275;p24"/>
          <p:cNvCxnSpPr/>
          <p:nvPr/>
        </p:nvCxnSpPr>
        <p:spPr>
          <a:xfrm>
            <a:off x="7722950" y="2127750"/>
            <a:ext cx="0" cy="2439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25"/>
          <p:cNvSpPr txBox="1"/>
          <p:nvPr>
            <p:ph idx="1" type="body"/>
          </p:nvPr>
        </p:nvSpPr>
        <p:spPr>
          <a:xfrm>
            <a:off x="3258450" y="2028575"/>
            <a:ext cx="3171000" cy="63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400">
                <a:latin typeface="Montserrat"/>
                <a:ea typeface="Montserrat"/>
                <a:cs typeface="Montserrat"/>
                <a:sym typeface="Montserrat"/>
              </a:rPr>
              <a:t> </a:t>
            </a:r>
            <a:r>
              <a:rPr b="1" lang="en-GB" sz="3000">
                <a:latin typeface="Montserrat"/>
                <a:ea typeface="Montserrat"/>
                <a:cs typeface="Montserrat"/>
                <a:sym typeface="Montserrat"/>
              </a:rPr>
              <a:t>APPROACH  1</a:t>
            </a:r>
            <a:endParaRPr b="1" sz="300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26"/>
          <p:cNvSpPr/>
          <p:nvPr/>
        </p:nvSpPr>
        <p:spPr>
          <a:xfrm>
            <a:off x="2746817" y="1790150"/>
            <a:ext cx="3305700" cy="669000"/>
          </a:xfrm>
          <a:prstGeom prst="chevron">
            <a:avLst>
              <a:gd fmla="val 50000" name="adj"/>
            </a:avLst>
          </a:prstGeom>
          <a:solidFill>
            <a:srgbClr val="93C4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rPr lang="en-GB">
                <a:solidFill>
                  <a:schemeClr val="lt1"/>
                </a:solidFill>
                <a:latin typeface="Montserrat"/>
                <a:ea typeface="Montserrat"/>
                <a:cs typeface="Montserrat"/>
                <a:sym typeface="Montserrat"/>
              </a:rPr>
              <a:t>    </a:t>
            </a:r>
            <a:r>
              <a:rPr lang="en-GB">
                <a:solidFill>
                  <a:schemeClr val="lt1"/>
                </a:solidFill>
                <a:latin typeface="Roboto"/>
                <a:ea typeface="Roboto"/>
                <a:cs typeface="Roboto"/>
                <a:sym typeface="Roboto"/>
              </a:rPr>
              <a:t>EDGE DETECTION</a:t>
            </a:r>
            <a:endParaRPr>
              <a:solidFill>
                <a:schemeClr val="lt1"/>
              </a:solidFill>
              <a:latin typeface="Roboto"/>
              <a:ea typeface="Roboto"/>
              <a:cs typeface="Roboto"/>
              <a:sym typeface="Roboto"/>
            </a:endParaRPr>
          </a:p>
          <a:p>
            <a:pPr indent="0" lvl="0" marL="0" rtl="0" algn="ctr">
              <a:spcBef>
                <a:spcPts val="0"/>
              </a:spcBef>
              <a:spcAft>
                <a:spcPts val="0"/>
              </a:spcAft>
              <a:buNone/>
            </a:pPr>
            <a:r>
              <a:t/>
            </a:r>
            <a:endParaRPr>
              <a:solidFill>
                <a:schemeClr val="lt1"/>
              </a:solidFill>
              <a:latin typeface="Roboto"/>
              <a:ea typeface="Roboto"/>
              <a:cs typeface="Roboto"/>
              <a:sym typeface="Roboto"/>
            </a:endParaRPr>
          </a:p>
          <a:p>
            <a:pPr indent="0" lvl="0" marL="0" rtl="0" algn="ctr">
              <a:spcBef>
                <a:spcPts val="0"/>
              </a:spcBef>
              <a:spcAft>
                <a:spcPts val="0"/>
              </a:spcAft>
              <a:buNone/>
            </a:pPr>
            <a:r>
              <a:t/>
            </a:r>
            <a:endParaRPr>
              <a:solidFill>
                <a:srgbClr val="FFFFFF"/>
              </a:solidFill>
              <a:latin typeface="Roboto"/>
              <a:ea typeface="Roboto"/>
              <a:cs typeface="Roboto"/>
              <a:sym typeface="Roboto"/>
            </a:endParaRPr>
          </a:p>
        </p:txBody>
      </p:sp>
      <p:sp>
        <p:nvSpPr>
          <p:cNvPr id="286" name="Google Shape;286;p26"/>
          <p:cNvSpPr/>
          <p:nvPr/>
        </p:nvSpPr>
        <p:spPr>
          <a:xfrm>
            <a:off x="3501967" y="2459138"/>
            <a:ext cx="3305700" cy="669000"/>
          </a:xfrm>
          <a:prstGeom prst="chevron">
            <a:avLst>
              <a:gd fmla="val 50000" name="adj"/>
            </a:avLst>
          </a:prstGeom>
          <a:solidFill>
            <a:srgbClr val="93C4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Roboto"/>
                <a:ea typeface="Roboto"/>
                <a:cs typeface="Roboto"/>
                <a:sym typeface="Roboto"/>
              </a:rPr>
              <a:t>CHOOSING KERNEL SIZE</a:t>
            </a:r>
            <a:endParaRPr>
              <a:solidFill>
                <a:schemeClr val="lt1"/>
              </a:solidFill>
              <a:latin typeface="Roboto"/>
              <a:ea typeface="Roboto"/>
              <a:cs typeface="Roboto"/>
              <a:sym typeface="Roboto"/>
            </a:endParaRPr>
          </a:p>
          <a:p>
            <a:pPr indent="0" lvl="0" marL="0" rtl="0" algn="ctr">
              <a:spcBef>
                <a:spcPts val="0"/>
              </a:spcBef>
              <a:spcAft>
                <a:spcPts val="0"/>
              </a:spcAft>
              <a:buNone/>
            </a:pPr>
            <a:r>
              <a:t/>
            </a:r>
            <a:endParaRPr>
              <a:solidFill>
                <a:srgbClr val="FFFFFF"/>
              </a:solidFill>
              <a:latin typeface="Roboto"/>
              <a:ea typeface="Roboto"/>
              <a:cs typeface="Roboto"/>
              <a:sym typeface="Roboto"/>
            </a:endParaRPr>
          </a:p>
        </p:txBody>
      </p:sp>
      <p:sp>
        <p:nvSpPr>
          <p:cNvPr id="287" name="Google Shape;287;p26"/>
          <p:cNvSpPr/>
          <p:nvPr/>
        </p:nvSpPr>
        <p:spPr>
          <a:xfrm>
            <a:off x="4259592" y="3128150"/>
            <a:ext cx="3305700" cy="669000"/>
          </a:xfrm>
          <a:prstGeom prst="chevron">
            <a:avLst>
              <a:gd fmla="val 50000" name="adj"/>
            </a:avLst>
          </a:prstGeom>
          <a:solidFill>
            <a:srgbClr val="93C4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Roboto"/>
                <a:ea typeface="Roboto"/>
                <a:cs typeface="Roboto"/>
                <a:sym typeface="Roboto"/>
              </a:rPr>
              <a:t>APPLY CONVOLUTION</a:t>
            </a:r>
            <a:endParaRPr>
              <a:solidFill>
                <a:schemeClr val="lt1"/>
              </a:solidFill>
              <a:latin typeface="Roboto"/>
              <a:ea typeface="Roboto"/>
              <a:cs typeface="Roboto"/>
              <a:sym typeface="Roboto"/>
            </a:endParaRPr>
          </a:p>
          <a:p>
            <a:pPr indent="0" lvl="0" marL="0" rtl="0" algn="ctr">
              <a:spcBef>
                <a:spcPts val="0"/>
              </a:spcBef>
              <a:spcAft>
                <a:spcPts val="0"/>
              </a:spcAft>
              <a:buNone/>
            </a:pPr>
            <a:r>
              <a:t/>
            </a:r>
            <a:endParaRPr>
              <a:solidFill>
                <a:srgbClr val="FFFFFF"/>
              </a:solidFill>
              <a:latin typeface="Roboto"/>
              <a:ea typeface="Roboto"/>
              <a:cs typeface="Roboto"/>
              <a:sym typeface="Roboto"/>
            </a:endParaRPr>
          </a:p>
        </p:txBody>
      </p:sp>
      <p:sp>
        <p:nvSpPr>
          <p:cNvPr id="288" name="Google Shape;288;p26"/>
          <p:cNvSpPr/>
          <p:nvPr/>
        </p:nvSpPr>
        <p:spPr>
          <a:xfrm>
            <a:off x="5085592" y="3797150"/>
            <a:ext cx="3305700" cy="669000"/>
          </a:xfrm>
          <a:prstGeom prst="chevron">
            <a:avLst>
              <a:gd fmla="val 50000" name="adj"/>
            </a:avLst>
          </a:prstGeom>
          <a:solidFill>
            <a:srgbClr val="93C4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a:ea typeface="Roboto"/>
                <a:cs typeface="Roboto"/>
                <a:sym typeface="Roboto"/>
              </a:rPr>
              <a:t>      </a:t>
            </a:r>
            <a:r>
              <a:rPr lang="en-GB">
                <a:solidFill>
                  <a:schemeClr val="lt1"/>
                </a:solidFill>
                <a:latin typeface="Roboto"/>
                <a:ea typeface="Roboto"/>
                <a:cs typeface="Roboto"/>
                <a:sym typeface="Roboto"/>
              </a:rPr>
              <a:t>GENERATE SHAPE FILE</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rgbClr val="FFFFFF"/>
              </a:solidFill>
              <a:latin typeface="Roboto"/>
              <a:ea typeface="Roboto"/>
              <a:cs typeface="Roboto"/>
              <a:sym typeface="Roboto"/>
            </a:endParaRPr>
          </a:p>
        </p:txBody>
      </p:sp>
      <p:sp>
        <p:nvSpPr>
          <p:cNvPr id="289" name="Google Shape;289;p26"/>
          <p:cNvSpPr/>
          <p:nvPr/>
        </p:nvSpPr>
        <p:spPr>
          <a:xfrm>
            <a:off x="2154492" y="1121150"/>
            <a:ext cx="3305700" cy="669000"/>
          </a:xfrm>
          <a:prstGeom prst="chevron">
            <a:avLst>
              <a:gd fmla="val 50000" name="adj"/>
            </a:avLst>
          </a:prstGeom>
          <a:solidFill>
            <a:srgbClr val="93C4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a:solidFill>
                  <a:schemeClr val="lt1"/>
                </a:solidFill>
                <a:latin typeface="Montserrat"/>
                <a:ea typeface="Montserrat"/>
                <a:cs typeface="Montserrat"/>
                <a:sym typeface="Montserrat"/>
              </a:rPr>
              <a:t>    </a:t>
            </a:r>
            <a:r>
              <a:rPr lang="en-GB">
                <a:solidFill>
                  <a:schemeClr val="lt1"/>
                </a:solidFill>
                <a:latin typeface="Roboto"/>
                <a:ea typeface="Roboto"/>
                <a:cs typeface="Roboto"/>
                <a:sym typeface="Roboto"/>
              </a:rPr>
              <a:t>CALCULATE NDVI</a:t>
            </a:r>
            <a:endParaRPr>
              <a:solidFill>
                <a:schemeClr val="lt1"/>
              </a:solidFill>
              <a:latin typeface="Roboto"/>
              <a:ea typeface="Roboto"/>
              <a:cs typeface="Roboto"/>
              <a:sym typeface="Roboto"/>
            </a:endParaRPr>
          </a:p>
        </p:txBody>
      </p:sp>
      <p:sp>
        <p:nvSpPr>
          <p:cNvPr id="290" name="Google Shape;290;p26"/>
          <p:cNvSpPr/>
          <p:nvPr/>
        </p:nvSpPr>
        <p:spPr>
          <a:xfrm>
            <a:off x="1226675" y="535549"/>
            <a:ext cx="3554400" cy="585600"/>
          </a:xfrm>
          <a:prstGeom prst="homePlate">
            <a:avLst>
              <a:gd fmla="val 50000" name="adj"/>
            </a:avLst>
          </a:prstGeom>
          <a:solidFill>
            <a:srgbClr val="38761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a:ea typeface="Roboto"/>
                <a:cs typeface="Roboto"/>
                <a:sym typeface="Roboto"/>
              </a:rPr>
              <a:t>                   </a:t>
            </a:r>
            <a:r>
              <a:rPr lang="en-GB" sz="1800">
                <a:solidFill>
                  <a:srgbClr val="FFFFFF"/>
                </a:solidFill>
                <a:latin typeface="Roboto"/>
                <a:ea typeface="Roboto"/>
                <a:cs typeface="Roboto"/>
                <a:sym typeface="Roboto"/>
              </a:rPr>
              <a:t>    PROCESS</a:t>
            </a:r>
            <a:endParaRPr sz="1800">
              <a:solidFill>
                <a:srgbClr val="FFFFFF"/>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grpSp>
        <p:nvGrpSpPr>
          <p:cNvPr id="295" name="Google Shape;295;p27"/>
          <p:cNvGrpSpPr/>
          <p:nvPr/>
        </p:nvGrpSpPr>
        <p:grpSpPr>
          <a:xfrm>
            <a:off x="1875516" y="524731"/>
            <a:ext cx="4383333" cy="3860108"/>
            <a:chOff x="2256567" y="677103"/>
            <a:chExt cx="4036590" cy="3713071"/>
          </a:xfrm>
        </p:grpSpPr>
        <p:sp>
          <p:nvSpPr>
            <p:cNvPr id="296" name="Google Shape;296;p27"/>
            <p:cNvSpPr/>
            <p:nvPr/>
          </p:nvSpPr>
          <p:spPr>
            <a:xfrm rot="-6596588">
              <a:off x="3726388" y="3510395"/>
              <a:ext cx="771357" cy="771357"/>
            </a:xfrm>
            <a:prstGeom prst="ellipse">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rot="-6599386">
              <a:off x="2318596" y="1407533"/>
              <a:ext cx="440541" cy="440541"/>
            </a:xfrm>
            <a:prstGeom prst="ellipse">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rot="-6598839">
              <a:off x="2887641" y="2346984"/>
              <a:ext cx="1199287" cy="1199287"/>
            </a:xfrm>
            <a:prstGeom prst="ellipse">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rot="-6598620">
              <a:off x="4374916" y="913763"/>
              <a:ext cx="1681581" cy="1681581"/>
            </a:xfrm>
            <a:prstGeom prst="ellipse">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rot="-6597866">
              <a:off x="2661829" y="2208216"/>
              <a:ext cx="629106" cy="629106"/>
            </a:xfrm>
            <a:prstGeom prst="ellipse">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rot="-6597701">
              <a:off x="3267625" y="1113818"/>
              <a:ext cx="274172" cy="274172"/>
            </a:xfrm>
            <a:prstGeom prst="ellipse">
              <a:avLst/>
            </a:prstGeom>
            <a:solidFill>
              <a:srgbClr val="93C4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27"/>
          <p:cNvGrpSpPr/>
          <p:nvPr/>
        </p:nvGrpSpPr>
        <p:grpSpPr>
          <a:xfrm>
            <a:off x="4066057" y="1490055"/>
            <a:ext cx="4026330" cy="3085633"/>
            <a:chOff x="4447194" y="1815766"/>
            <a:chExt cx="2440200" cy="2440200"/>
          </a:xfrm>
        </p:grpSpPr>
        <p:sp>
          <p:nvSpPr>
            <p:cNvPr id="303" name="Google Shape;303;p27"/>
            <p:cNvSpPr/>
            <p:nvPr/>
          </p:nvSpPr>
          <p:spPr>
            <a:xfrm>
              <a:off x="4447194" y="1815766"/>
              <a:ext cx="2440200" cy="2440200"/>
            </a:xfrm>
            <a:prstGeom prst="ellipse">
              <a:avLst/>
            </a:prstGeom>
            <a:solidFill>
              <a:srgbClr val="38761D"/>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txBox="1"/>
            <p:nvPr/>
          </p:nvSpPr>
          <p:spPr>
            <a:xfrm>
              <a:off x="4828311" y="2133142"/>
              <a:ext cx="1862700" cy="1715400"/>
            </a:xfrm>
            <a:prstGeom prst="rect">
              <a:avLst/>
            </a:prstGeom>
            <a:solidFill>
              <a:srgbClr val="38761D"/>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300">
                <a:solidFill>
                  <a:schemeClr val="lt1"/>
                </a:solidFill>
                <a:latin typeface="Lato"/>
                <a:ea typeface="Lato"/>
                <a:cs typeface="Lato"/>
                <a:sym typeface="Lato"/>
              </a:endParaRPr>
            </a:p>
            <a:p>
              <a:pPr indent="0" lvl="0" marL="0" rtl="0" algn="l">
                <a:lnSpc>
                  <a:spcPct val="115000"/>
                </a:lnSpc>
                <a:spcBef>
                  <a:spcPts val="0"/>
                </a:spcBef>
                <a:spcAft>
                  <a:spcPts val="0"/>
                </a:spcAft>
                <a:buNone/>
              </a:pPr>
              <a:r>
                <a:t/>
              </a:r>
              <a:endParaRPr sz="1300">
                <a:solidFill>
                  <a:schemeClr val="lt1"/>
                </a:solidFill>
                <a:latin typeface="Lato"/>
                <a:ea typeface="Lato"/>
                <a:cs typeface="Lato"/>
                <a:sym typeface="Lato"/>
              </a:endParaRPr>
            </a:p>
            <a:p>
              <a:pPr indent="0" lvl="0" marL="0" rtl="0" algn="l">
                <a:lnSpc>
                  <a:spcPct val="115000"/>
                </a:lnSpc>
                <a:spcBef>
                  <a:spcPts val="0"/>
                </a:spcBef>
                <a:spcAft>
                  <a:spcPts val="0"/>
                </a:spcAft>
                <a:buNone/>
              </a:pPr>
              <a:r>
                <a:t/>
              </a:r>
              <a:endParaRPr sz="1300">
                <a:solidFill>
                  <a:schemeClr val="lt1"/>
                </a:solidFill>
                <a:latin typeface="Lato"/>
                <a:ea typeface="Lato"/>
                <a:cs typeface="Lato"/>
                <a:sym typeface="Lato"/>
              </a:endParaRPr>
            </a:p>
            <a:p>
              <a:pPr indent="0" lvl="0" marL="0" rtl="0" algn="l">
                <a:lnSpc>
                  <a:spcPct val="115000"/>
                </a:lnSpc>
                <a:spcBef>
                  <a:spcPts val="0"/>
                </a:spcBef>
                <a:spcAft>
                  <a:spcPts val="0"/>
                </a:spcAft>
                <a:buNone/>
              </a:pPr>
              <a:r>
                <a:t/>
              </a:r>
              <a:endParaRPr sz="1300">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en-GB" sz="1300">
                  <a:solidFill>
                    <a:schemeClr val="lt1"/>
                  </a:solidFill>
                  <a:latin typeface="Lato"/>
                  <a:ea typeface="Lato"/>
                  <a:cs typeface="Lato"/>
                  <a:sym typeface="Lato"/>
                </a:rPr>
                <a:t>In the following approach we will </a:t>
              </a:r>
              <a:r>
                <a:rPr lang="en-GB" sz="1300">
                  <a:solidFill>
                    <a:schemeClr val="lt1"/>
                  </a:solidFill>
                  <a:latin typeface="Lato"/>
                  <a:ea typeface="Lato"/>
                  <a:cs typeface="Lato"/>
                  <a:sym typeface="Lato"/>
                </a:rPr>
                <a:t>calculate the NDVI  and apply image processing techniques  ,based on the  difference between the background (soil) and crops which  is very distinct.</a:t>
              </a:r>
              <a:endParaRPr sz="1300">
                <a:solidFill>
                  <a:schemeClr val="lt1"/>
                </a:solidFill>
                <a:latin typeface="Lato"/>
                <a:ea typeface="Lato"/>
                <a:cs typeface="Lato"/>
                <a:sym typeface="Lato"/>
              </a:endParaRPr>
            </a:p>
            <a:p>
              <a:pPr indent="0" lvl="0" marL="0" rtl="0" algn="l">
                <a:lnSpc>
                  <a:spcPct val="115000"/>
                </a:lnSpc>
                <a:spcBef>
                  <a:spcPts val="0"/>
                </a:spcBef>
                <a:spcAft>
                  <a:spcPts val="0"/>
                </a:spcAft>
                <a:buNone/>
              </a:pPr>
              <a:r>
                <a:t/>
              </a:r>
              <a:endParaRPr sz="1300">
                <a:solidFill>
                  <a:schemeClr val="lt1"/>
                </a:solidFill>
                <a:latin typeface="Lato"/>
                <a:ea typeface="Lato"/>
                <a:cs typeface="Lato"/>
                <a:sym typeface="Lato"/>
              </a:endParaRPr>
            </a:p>
            <a:p>
              <a:pPr indent="0" lvl="0" marL="0" rtl="0" algn="l">
                <a:lnSpc>
                  <a:spcPct val="115000"/>
                </a:lnSpc>
                <a:spcBef>
                  <a:spcPts val="0"/>
                </a:spcBef>
                <a:spcAft>
                  <a:spcPts val="0"/>
                </a:spcAft>
                <a:buClr>
                  <a:srgbClr val="000000"/>
                </a:buClr>
                <a:buSzPts val="1300"/>
                <a:buFont typeface="Arial"/>
                <a:buNone/>
              </a:pPr>
              <a:r>
                <a:rPr lang="en-GB" sz="1300">
                  <a:solidFill>
                    <a:schemeClr val="lt1"/>
                  </a:solidFill>
                  <a:latin typeface="Lato"/>
                  <a:ea typeface="Lato"/>
                  <a:cs typeface="Lato"/>
                  <a:sym typeface="Lato"/>
                </a:rPr>
                <a:t>This is our fastest  approach because it does not rely on neural networks for prediction and gives good accuracy.</a:t>
              </a:r>
              <a:endParaRPr sz="1300">
                <a:solidFill>
                  <a:schemeClr val="lt1"/>
                </a:solidFill>
                <a:latin typeface="Lato"/>
                <a:ea typeface="Lato"/>
                <a:cs typeface="Lato"/>
                <a:sym typeface="Lato"/>
              </a:endParaRPr>
            </a:p>
            <a:p>
              <a:pPr indent="0" lvl="0" marL="0" rtl="0" algn="l">
                <a:lnSpc>
                  <a:spcPct val="115000"/>
                </a:lnSpc>
                <a:spcBef>
                  <a:spcPts val="1600"/>
                </a:spcBef>
                <a:spcAft>
                  <a:spcPts val="0"/>
                </a:spcAft>
                <a:buClr>
                  <a:srgbClr val="000000"/>
                </a:buClr>
                <a:buSzPts val="1300"/>
                <a:buFont typeface="Arial"/>
                <a:buNone/>
              </a:pPr>
              <a:r>
                <a:t/>
              </a:r>
              <a:endParaRPr sz="1300">
                <a:solidFill>
                  <a:schemeClr val="lt1"/>
                </a:solidFill>
                <a:latin typeface="Lato"/>
                <a:ea typeface="Lato"/>
                <a:cs typeface="Lato"/>
                <a:sym typeface="Lato"/>
              </a:endParaRPr>
            </a:p>
            <a:p>
              <a:pPr indent="0" lvl="0" marL="0" rtl="0" algn="l">
                <a:lnSpc>
                  <a:spcPct val="115000"/>
                </a:lnSpc>
                <a:spcBef>
                  <a:spcPts val="1600"/>
                </a:spcBef>
                <a:spcAft>
                  <a:spcPts val="1600"/>
                </a:spcAft>
                <a:buClr>
                  <a:srgbClr val="000000"/>
                </a:buClr>
                <a:buSzPts val="1300"/>
                <a:buFont typeface="Arial"/>
                <a:buNone/>
              </a:pPr>
              <a:r>
                <a:t/>
              </a:r>
              <a:endParaRPr sz="1200">
                <a:solidFill>
                  <a:srgbClr val="FFFFFF"/>
                </a:solidFill>
                <a:latin typeface="Roboto"/>
                <a:ea typeface="Roboto"/>
                <a:cs typeface="Roboto"/>
                <a:sym typeface="Roboto"/>
              </a:endParaRPr>
            </a:p>
          </p:txBody>
        </p:sp>
      </p:grpSp>
      <p:grpSp>
        <p:nvGrpSpPr>
          <p:cNvPr id="305" name="Google Shape;305;p27"/>
          <p:cNvGrpSpPr/>
          <p:nvPr/>
        </p:nvGrpSpPr>
        <p:grpSpPr>
          <a:xfrm>
            <a:off x="3148212" y="1220278"/>
            <a:ext cx="1423800" cy="1423800"/>
            <a:chOff x="3490737" y="1374053"/>
            <a:chExt cx="1423800" cy="1423800"/>
          </a:xfrm>
        </p:grpSpPr>
        <p:sp>
          <p:nvSpPr>
            <p:cNvPr id="306" name="Google Shape;306;p27"/>
            <p:cNvSpPr/>
            <p:nvPr/>
          </p:nvSpPr>
          <p:spPr>
            <a:xfrm>
              <a:off x="3490737" y="1374053"/>
              <a:ext cx="1423800" cy="1423800"/>
            </a:xfrm>
            <a:prstGeom prst="ellipse">
              <a:avLst/>
            </a:prstGeom>
            <a:solidFill>
              <a:srgbClr val="38761D"/>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txBox="1"/>
            <p:nvPr/>
          </p:nvSpPr>
          <p:spPr>
            <a:xfrm>
              <a:off x="3718754" y="1613603"/>
              <a:ext cx="967800" cy="944700"/>
            </a:xfrm>
            <a:prstGeom prst="rect">
              <a:avLst/>
            </a:prstGeom>
            <a:solidFill>
              <a:srgbClr val="38761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Roboto"/>
                  <a:ea typeface="Roboto"/>
                  <a:cs typeface="Roboto"/>
                  <a:sym typeface="Roboto"/>
                </a:rPr>
                <a:t>BRIEF</a:t>
              </a:r>
              <a:endParaRPr sz="1800">
                <a:solidFill>
                  <a:srgbClr val="FFFFFF"/>
                </a:solidFill>
                <a:latin typeface="Roboto"/>
                <a:ea typeface="Roboto"/>
                <a:cs typeface="Roboto"/>
                <a:sym typeface="Roboto"/>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1" name="Shape 311"/>
        <p:cNvGrpSpPr/>
        <p:nvPr/>
      </p:nvGrpSpPr>
      <p:grpSpPr>
        <a:xfrm>
          <a:off x="0" y="0"/>
          <a:ext cx="0" cy="0"/>
          <a:chOff x="0" y="0"/>
          <a:chExt cx="0" cy="0"/>
        </a:xfrm>
      </p:grpSpPr>
      <p:sp>
        <p:nvSpPr>
          <p:cNvPr id="312" name="Google Shape;312;p28"/>
          <p:cNvSpPr txBox="1"/>
          <p:nvPr>
            <p:ph type="title"/>
          </p:nvPr>
        </p:nvSpPr>
        <p:spPr>
          <a:xfrm>
            <a:off x="1359550" y="554530"/>
            <a:ext cx="5609700" cy="598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2400"/>
              <a:buNone/>
            </a:pPr>
            <a:r>
              <a:rPr lang="en-GB"/>
              <a:t>What is NDVI?</a:t>
            </a:r>
            <a:endParaRPr/>
          </a:p>
        </p:txBody>
      </p:sp>
      <p:sp>
        <p:nvSpPr>
          <p:cNvPr id="313" name="Google Shape;313;p28"/>
          <p:cNvSpPr txBox="1"/>
          <p:nvPr>
            <p:ph idx="1" type="body"/>
          </p:nvPr>
        </p:nvSpPr>
        <p:spPr>
          <a:xfrm>
            <a:off x="1359550" y="1300647"/>
            <a:ext cx="5609700" cy="3426097"/>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FFFFFF"/>
              </a:buClr>
              <a:buSzPts val="1300"/>
              <a:buAutoNum type="arabicPeriod"/>
            </a:pPr>
            <a:r>
              <a:rPr lang="en-GB">
                <a:solidFill>
                  <a:srgbClr val="FFFFFF"/>
                </a:solidFill>
              </a:rPr>
              <a:t>Normalized Difference Vegetation Index (NDVI) quantifies vegetation by measuring the difference between near-infrared (which vegetation strongly reflects) and red light (which vegetation absorbs).</a:t>
            </a:r>
            <a:endParaRPr/>
          </a:p>
          <a:p>
            <a:pPr indent="-311150" lvl="0" marL="457200" rtl="0" algn="l">
              <a:lnSpc>
                <a:spcPct val="115000"/>
              </a:lnSpc>
              <a:spcBef>
                <a:spcPts val="0"/>
              </a:spcBef>
              <a:spcAft>
                <a:spcPts val="0"/>
              </a:spcAft>
              <a:buClr>
                <a:srgbClr val="FFFFFF"/>
              </a:buClr>
              <a:buSzPts val="1300"/>
              <a:buAutoNum type="arabicPeriod"/>
            </a:pPr>
            <a:r>
              <a:rPr lang="en-GB">
                <a:solidFill>
                  <a:srgbClr val="FFFFFF"/>
                </a:solidFill>
              </a:rPr>
              <a:t>NDVI always ranges from -1 to +1. But there isn’t a distinct boundary for each type of land cover.</a:t>
            </a:r>
            <a:endParaRPr/>
          </a:p>
          <a:p>
            <a:pPr indent="-311150" lvl="0" marL="457200" rtl="0" algn="l">
              <a:lnSpc>
                <a:spcPct val="115000"/>
              </a:lnSpc>
              <a:spcBef>
                <a:spcPts val="0"/>
              </a:spcBef>
              <a:spcAft>
                <a:spcPts val="0"/>
              </a:spcAft>
              <a:buClr>
                <a:srgbClr val="FFFFFF"/>
              </a:buClr>
              <a:buSzPts val="1300"/>
              <a:buAutoNum type="arabicPeriod"/>
            </a:pPr>
            <a:r>
              <a:rPr lang="en-GB">
                <a:solidFill>
                  <a:srgbClr val="FFFFFF"/>
                </a:solidFill>
              </a:rPr>
              <a:t>For example, when you have negative values, it’s highly likely that it’s water. On the other hand, if you have a NDVI value close to +1, there’s a high possibility that it’s dense green leaves. But when NDVI is close to zero, there isn’t green leaves.</a:t>
            </a:r>
            <a:endParaRPr/>
          </a:p>
        </p:txBody>
      </p:sp>
      <p:sp>
        <p:nvSpPr>
          <p:cNvPr id="314" name="Google Shape;314;p28"/>
          <p:cNvSpPr/>
          <p:nvPr/>
        </p:nvSpPr>
        <p:spPr>
          <a:xfrm>
            <a:off x="7088259" y="3335550"/>
            <a:ext cx="656100" cy="656100"/>
          </a:xfrm>
          <a:prstGeom prst="ellipse">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offset_comp_267026.jpg" id="315" name="Google Shape;315;p28"/>
          <p:cNvPicPr preferRelativeResize="0"/>
          <p:nvPr/>
        </p:nvPicPr>
        <p:blipFill rotWithShape="1">
          <a:blip r:embed="rId3">
            <a:alphaModFix/>
          </a:blip>
          <a:srcRect b="8201" l="26514" r="26312" t="26082"/>
          <a:stretch/>
        </p:blipFill>
        <p:spPr>
          <a:xfrm rot="10800000">
            <a:off x="6238025" y="7367"/>
            <a:ext cx="2898000" cy="2691600"/>
          </a:xfrm>
          <a:prstGeom prst="rtTriangle">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2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1. Calculating NDVI</a:t>
            </a:r>
            <a:endParaRPr/>
          </a:p>
        </p:txBody>
      </p:sp>
      <p:sp>
        <p:nvSpPr>
          <p:cNvPr id="321" name="Google Shape;321;p29"/>
          <p:cNvSpPr txBox="1"/>
          <p:nvPr>
            <p:ph idx="1" type="body"/>
          </p:nvPr>
        </p:nvSpPr>
        <p:spPr>
          <a:xfrm>
            <a:off x="1297500" y="1567550"/>
            <a:ext cx="7038900" cy="14619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AutoNum type="arabicPeriod"/>
            </a:pPr>
            <a:r>
              <a:rPr lang="en-GB"/>
              <a:t>Our first step is to calculate NDVI of the input aerial image that will be produced by drone.</a:t>
            </a:r>
            <a:endParaRPr/>
          </a:p>
          <a:p>
            <a:pPr indent="-311150" lvl="0" marL="457200" rtl="0" algn="l">
              <a:spcBef>
                <a:spcPts val="0"/>
              </a:spcBef>
              <a:spcAft>
                <a:spcPts val="0"/>
              </a:spcAft>
              <a:buSzPts val="1300"/>
              <a:buAutoNum type="arabicPeriod"/>
            </a:pPr>
            <a:r>
              <a:rPr lang="en-GB"/>
              <a:t>This will provide us NDVI mask which separates soil and crop.</a:t>
            </a:r>
            <a:endParaRPr/>
          </a:p>
        </p:txBody>
      </p:sp>
      <p:pic>
        <p:nvPicPr>
          <p:cNvPr id="322" name="Google Shape;322;p29"/>
          <p:cNvPicPr preferRelativeResize="0"/>
          <p:nvPr/>
        </p:nvPicPr>
        <p:blipFill>
          <a:blip r:embed="rId3">
            <a:alphaModFix/>
          </a:blip>
          <a:stretch>
            <a:fillRect/>
          </a:stretch>
        </p:blipFill>
        <p:spPr>
          <a:xfrm>
            <a:off x="971475" y="2749525"/>
            <a:ext cx="3769271" cy="1809250"/>
          </a:xfrm>
          <a:prstGeom prst="rect">
            <a:avLst/>
          </a:prstGeom>
          <a:noFill/>
          <a:ln>
            <a:noFill/>
          </a:ln>
        </p:spPr>
      </p:pic>
      <p:pic>
        <p:nvPicPr>
          <p:cNvPr id="323" name="Google Shape;323;p29"/>
          <p:cNvPicPr preferRelativeResize="0"/>
          <p:nvPr/>
        </p:nvPicPr>
        <p:blipFill>
          <a:blip r:embed="rId4">
            <a:alphaModFix/>
          </a:blip>
          <a:stretch>
            <a:fillRect/>
          </a:stretch>
        </p:blipFill>
        <p:spPr>
          <a:xfrm>
            <a:off x="4893146" y="2749525"/>
            <a:ext cx="3769271" cy="1809250"/>
          </a:xfrm>
          <a:prstGeom prst="rect">
            <a:avLst/>
          </a:prstGeom>
          <a:noFill/>
          <a:ln>
            <a:noFill/>
          </a:ln>
        </p:spPr>
      </p:pic>
      <p:sp>
        <p:nvSpPr>
          <p:cNvPr id="324" name="Google Shape;324;p29"/>
          <p:cNvSpPr txBox="1"/>
          <p:nvPr/>
        </p:nvSpPr>
        <p:spPr>
          <a:xfrm>
            <a:off x="5575025" y="4486375"/>
            <a:ext cx="1910700" cy="28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		</a:t>
            </a:r>
            <a:r>
              <a:rPr lang="en-GB">
                <a:solidFill>
                  <a:srgbClr val="FFFFFF"/>
                </a:solidFill>
                <a:latin typeface="Lato"/>
                <a:ea typeface="Lato"/>
                <a:cs typeface="Lato"/>
                <a:sym typeface="Lato"/>
              </a:rPr>
              <a:t>INPUT</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
        <p:nvSpPr>
          <p:cNvPr id="325" name="Google Shape;325;p29"/>
          <p:cNvSpPr txBox="1"/>
          <p:nvPr/>
        </p:nvSpPr>
        <p:spPr>
          <a:xfrm>
            <a:off x="1367363" y="4562575"/>
            <a:ext cx="1910700" cy="28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latin typeface="Lato"/>
                <a:ea typeface="Lato"/>
                <a:cs typeface="Lato"/>
                <a:sym typeface="Lato"/>
              </a:rPr>
              <a:t>		</a:t>
            </a:r>
            <a:r>
              <a:rPr lang="en-GB">
                <a:solidFill>
                  <a:srgbClr val="FFFFFF"/>
                </a:solidFill>
                <a:latin typeface="Lato"/>
                <a:ea typeface="Lato"/>
                <a:cs typeface="Lato"/>
                <a:sym typeface="Lato"/>
              </a:rPr>
              <a:t>OUTPUT</a:t>
            </a:r>
            <a:endParaRPr>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9" name="Shape 329"/>
        <p:cNvGrpSpPr/>
        <p:nvPr/>
      </p:nvGrpSpPr>
      <p:grpSpPr>
        <a:xfrm>
          <a:off x="0" y="0"/>
          <a:ext cx="0" cy="0"/>
          <a:chOff x="0" y="0"/>
          <a:chExt cx="0" cy="0"/>
        </a:xfrm>
      </p:grpSpPr>
      <p:sp>
        <p:nvSpPr>
          <p:cNvPr id="330" name="Google Shape;330;p30"/>
          <p:cNvSpPr txBox="1"/>
          <p:nvPr>
            <p:ph type="title"/>
          </p:nvPr>
        </p:nvSpPr>
        <p:spPr>
          <a:xfrm>
            <a:off x="1297500" y="393750"/>
            <a:ext cx="7038900" cy="540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2. Edge detection</a:t>
            </a:r>
            <a:endParaRPr/>
          </a:p>
        </p:txBody>
      </p:sp>
      <p:sp>
        <p:nvSpPr>
          <p:cNvPr id="331" name="Google Shape;331;p30"/>
          <p:cNvSpPr txBox="1"/>
          <p:nvPr>
            <p:ph idx="1" type="subTitle"/>
          </p:nvPr>
        </p:nvSpPr>
        <p:spPr>
          <a:xfrm>
            <a:off x="1297500" y="1135975"/>
            <a:ext cx="3868200" cy="374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a:t>After we received the NDVI mask, we can apply circular edge detection or threshold instance segmentation to separate out individual crop and assign all pixel values a binary value 0 or 1 depending on whether pixel is part of soil or crop.</a:t>
            </a:r>
            <a:endParaRPr/>
          </a:p>
          <a:p>
            <a:pPr indent="0" lvl="0" marL="0" rtl="0" algn="l">
              <a:lnSpc>
                <a:spcPct val="115000"/>
              </a:lnSpc>
              <a:spcBef>
                <a:spcPts val="1600"/>
              </a:spcBef>
              <a:spcAft>
                <a:spcPts val="0"/>
              </a:spcAft>
              <a:buSzPts val="1300"/>
              <a:buNone/>
            </a:pPr>
            <a:r>
              <a:rPr lang="en-GB"/>
              <a:t>This way we can easily count the number of crops in the image. This can be used to gain some important information like average distance between two crop and even visualise the growth of the plant if aerial images are generated each day by drone.</a:t>
            </a:r>
            <a:endParaRPr/>
          </a:p>
          <a:p>
            <a:pPr indent="0" lvl="0" marL="0" rtl="0" algn="l">
              <a:lnSpc>
                <a:spcPct val="115000"/>
              </a:lnSpc>
              <a:spcBef>
                <a:spcPts val="1600"/>
              </a:spcBef>
              <a:spcAft>
                <a:spcPts val="1600"/>
              </a:spcAft>
              <a:buSzPts val="1300"/>
              <a:buNone/>
            </a:pPr>
            <a:r>
              <a:rPr lang="en-GB"/>
              <a:t>Algorithms for edge detection that we may use are sobel method, canny method and laplacian of gaussian edge detection.</a:t>
            </a:r>
            <a:endParaRPr/>
          </a:p>
        </p:txBody>
      </p:sp>
      <p:pic>
        <p:nvPicPr>
          <p:cNvPr id="332" name="Google Shape;332;p30"/>
          <p:cNvPicPr preferRelativeResize="0"/>
          <p:nvPr/>
        </p:nvPicPr>
        <p:blipFill rotWithShape="1">
          <a:blip r:embed="rId3">
            <a:alphaModFix/>
          </a:blip>
          <a:srcRect b="0" l="2796" r="54570" t="0"/>
          <a:stretch/>
        </p:blipFill>
        <p:spPr>
          <a:xfrm>
            <a:off x="6084650" y="466812"/>
            <a:ext cx="2460901" cy="2200138"/>
          </a:xfrm>
          <a:prstGeom prst="rect">
            <a:avLst/>
          </a:prstGeom>
          <a:noFill/>
          <a:ln>
            <a:noFill/>
          </a:ln>
        </p:spPr>
      </p:pic>
      <p:pic>
        <p:nvPicPr>
          <p:cNvPr id="333" name="Google Shape;333;p30"/>
          <p:cNvPicPr preferRelativeResize="0"/>
          <p:nvPr/>
        </p:nvPicPr>
        <p:blipFill rotWithShape="1">
          <a:blip r:embed="rId3">
            <a:alphaModFix/>
          </a:blip>
          <a:srcRect b="0" l="53856" r="2347" t="0"/>
          <a:stretch/>
        </p:blipFill>
        <p:spPr>
          <a:xfrm>
            <a:off x="6084650" y="2804500"/>
            <a:ext cx="2460901" cy="21417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31"/>
          <p:cNvSpPr txBox="1"/>
          <p:nvPr>
            <p:ph type="title"/>
          </p:nvPr>
        </p:nvSpPr>
        <p:spPr>
          <a:xfrm>
            <a:off x="1508700" y="419972"/>
            <a:ext cx="6305902" cy="69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3. Choose kernel/filter size</a:t>
            </a:r>
            <a:endParaRPr/>
          </a:p>
        </p:txBody>
      </p:sp>
      <p:sp>
        <p:nvSpPr>
          <p:cNvPr id="339" name="Google Shape;339;p31"/>
          <p:cNvSpPr txBox="1"/>
          <p:nvPr>
            <p:ph idx="1" type="body"/>
          </p:nvPr>
        </p:nvSpPr>
        <p:spPr>
          <a:xfrm>
            <a:off x="1508650" y="1402199"/>
            <a:ext cx="6306000" cy="870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GB">
                <a:latin typeface="Arial"/>
                <a:ea typeface="Arial"/>
                <a:cs typeface="Arial"/>
                <a:sym typeface="Arial"/>
              </a:rPr>
              <a:t>Choose a kernel size depending upon the distance between two consecutive rows and columns of crops. Stride size will be assigned as per the depth of density required.</a:t>
            </a:r>
            <a:endParaRPr/>
          </a:p>
          <a:p>
            <a:pPr indent="0" lvl="0" marL="0" rtl="0" algn="l">
              <a:lnSpc>
                <a:spcPct val="115000"/>
              </a:lnSpc>
              <a:spcBef>
                <a:spcPts val="1600"/>
              </a:spcBef>
              <a:spcAft>
                <a:spcPts val="1600"/>
              </a:spcAft>
              <a:buSzPts val="1300"/>
              <a:buNone/>
            </a:pPr>
            <a:r>
              <a:t/>
            </a:r>
            <a:endParaRPr/>
          </a:p>
        </p:txBody>
      </p:sp>
      <p:pic>
        <p:nvPicPr>
          <p:cNvPr id="340" name="Google Shape;340;p31"/>
          <p:cNvPicPr preferRelativeResize="0"/>
          <p:nvPr/>
        </p:nvPicPr>
        <p:blipFill>
          <a:blip r:embed="rId3">
            <a:alphaModFix/>
          </a:blip>
          <a:stretch>
            <a:fillRect/>
          </a:stretch>
        </p:blipFill>
        <p:spPr>
          <a:xfrm>
            <a:off x="1817350" y="2340850"/>
            <a:ext cx="5509300" cy="24868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32"/>
          <p:cNvSpPr txBox="1"/>
          <p:nvPr>
            <p:ph type="title"/>
          </p:nvPr>
        </p:nvSpPr>
        <p:spPr>
          <a:xfrm>
            <a:off x="1297500" y="393750"/>
            <a:ext cx="6313122" cy="605056"/>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4. Apply convolution</a:t>
            </a:r>
            <a:endParaRPr/>
          </a:p>
        </p:txBody>
      </p:sp>
      <p:sp>
        <p:nvSpPr>
          <p:cNvPr id="346" name="Google Shape;346;p32"/>
          <p:cNvSpPr txBox="1"/>
          <p:nvPr>
            <p:ph idx="1" type="body"/>
          </p:nvPr>
        </p:nvSpPr>
        <p:spPr>
          <a:xfrm>
            <a:off x="1297500" y="1273126"/>
            <a:ext cx="6313122" cy="3115324"/>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AutoNum type="arabicPeriod"/>
            </a:pPr>
            <a:r>
              <a:rPr lang="en-GB"/>
              <a:t>After choosing the desired kernel, we apply convolution to our processed image so far along with some image processing algorithms.</a:t>
            </a:r>
            <a:endParaRPr/>
          </a:p>
          <a:p>
            <a:pPr indent="0" lvl="0" marL="457200" rtl="0" algn="l">
              <a:lnSpc>
                <a:spcPct val="115000"/>
              </a:lnSpc>
              <a:spcBef>
                <a:spcPts val="0"/>
              </a:spcBef>
              <a:spcAft>
                <a:spcPts val="0"/>
              </a:spcAft>
              <a:buNone/>
            </a:pPr>
            <a:r>
              <a:t/>
            </a:r>
            <a:endParaRPr/>
          </a:p>
          <a:p>
            <a:pPr indent="-311150" lvl="0" marL="457200" rtl="0" algn="l">
              <a:lnSpc>
                <a:spcPct val="115000"/>
              </a:lnSpc>
              <a:spcBef>
                <a:spcPts val="0"/>
              </a:spcBef>
              <a:spcAft>
                <a:spcPts val="0"/>
              </a:spcAft>
              <a:buSzPts val="1300"/>
              <a:buAutoNum type="arabicPeriod"/>
            </a:pPr>
            <a:r>
              <a:rPr lang="en-GB"/>
              <a:t>Image processing is also crucial step to give good approximations near the boundaries.</a:t>
            </a:r>
            <a:endParaRPr/>
          </a:p>
          <a:p>
            <a:pPr indent="0" lvl="0" marL="457200" rtl="0" algn="l">
              <a:lnSpc>
                <a:spcPct val="115000"/>
              </a:lnSpc>
              <a:spcBef>
                <a:spcPts val="0"/>
              </a:spcBef>
              <a:spcAft>
                <a:spcPts val="0"/>
              </a:spcAft>
              <a:buNone/>
            </a:pPr>
            <a:r>
              <a:rPr lang="en-GB"/>
              <a:t> </a:t>
            </a:r>
            <a:endParaRPr/>
          </a:p>
          <a:p>
            <a:pPr indent="-311150" lvl="0" marL="457200" rtl="0" algn="l">
              <a:lnSpc>
                <a:spcPct val="115000"/>
              </a:lnSpc>
              <a:spcBef>
                <a:spcPts val="0"/>
              </a:spcBef>
              <a:spcAft>
                <a:spcPts val="0"/>
              </a:spcAft>
              <a:buSzPts val="1300"/>
              <a:buAutoNum type="arabicPeriod"/>
            </a:pPr>
            <a:r>
              <a:rPr lang="en-GB"/>
              <a:t>Depth required for density calculation will be calculated depending on the parameters like distance, and resolution.</a:t>
            </a:r>
            <a:endParaRPr/>
          </a:p>
          <a:p>
            <a:pPr indent="0" lvl="0" marL="457200" rtl="0" algn="l">
              <a:lnSpc>
                <a:spcPct val="115000"/>
              </a:lnSpc>
              <a:spcBef>
                <a:spcPts val="0"/>
              </a:spcBef>
              <a:spcAft>
                <a:spcPts val="0"/>
              </a:spcAft>
              <a:buNone/>
            </a:pPr>
            <a:r>
              <a:t/>
            </a:r>
            <a:endParaRPr/>
          </a:p>
          <a:p>
            <a:pPr indent="-311150" lvl="0" marL="457200" rtl="0" algn="l">
              <a:lnSpc>
                <a:spcPct val="115000"/>
              </a:lnSpc>
              <a:spcBef>
                <a:spcPts val="0"/>
              </a:spcBef>
              <a:spcAft>
                <a:spcPts val="0"/>
              </a:spcAft>
              <a:buSzPts val="1300"/>
              <a:buAutoNum type="arabicPeriod"/>
            </a:pPr>
            <a:r>
              <a:rPr lang="en-GB"/>
              <a:t>This will output the density  map/mask for the image.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0" name="Shape 350"/>
        <p:cNvGrpSpPr/>
        <p:nvPr/>
      </p:nvGrpSpPr>
      <p:grpSpPr>
        <a:xfrm>
          <a:off x="0" y="0"/>
          <a:ext cx="0" cy="0"/>
          <a:chOff x="0" y="0"/>
          <a:chExt cx="0" cy="0"/>
        </a:xfrm>
      </p:grpSpPr>
      <p:sp>
        <p:nvSpPr>
          <p:cNvPr id="351" name="Google Shape;351;p33"/>
          <p:cNvSpPr txBox="1"/>
          <p:nvPr>
            <p:ph type="title"/>
          </p:nvPr>
        </p:nvSpPr>
        <p:spPr>
          <a:xfrm>
            <a:off x="1297500" y="393750"/>
            <a:ext cx="6678882" cy="478447"/>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5. Generating shape file </a:t>
            </a:r>
            <a:endParaRPr/>
          </a:p>
        </p:txBody>
      </p:sp>
      <p:sp>
        <p:nvSpPr>
          <p:cNvPr id="352" name="Google Shape;352;p33"/>
          <p:cNvSpPr txBox="1"/>
          <p:nvPr>
            <p:ph idx="1" type="body"/>
          </p:nvPr>
        </p:nvSpPr>
        <p:spPr>
          <a:xfrm>
            <a:off x="1297500" y="1341325"/>
            <a:ext cx="3447000" cy="29709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AutoNum type="arabicPeriod"/>
            </a:pPr>
            <a:r>
              <a:rPr lang="en-GB"/>
              <a:t>A shape file is a simple , </a:t>
            </a:r>
            <a:r>
              <a:rPr lang="en-GB"/>
              <a:t>non topological</a:t>
            </a:r>
            <a:r>
              <a:rPr lang="en-GB"/>
              <a:t> format for storing the geometric location and attribute information of geographic features. Geographic features in a shapefile can be represented by points,lines, or polygons(area). </a:t>
            </a:r>
            <a:endParaRPr/>
          </a:p>
          <a:p>
            <a:pPr indent="0" lvl="0" marL="457200" rtl="0" algn="l">
              <a:lnSpc>
                <a:spcPct val="115000"/>
              </a:lnSpc>
              <a:spcBef>
                <a:spcPts val="0"/>
              </a:spcBef>
              <a:spcAft>
                <a:spcPts val="0"/>
              </a:spcAft>
              <a:buNone/>
            </a:pPr>
            <a:r>
              <a:t/>
            </a:r>
            <a:endParaRPr/>
          </a:p>
          <a:p>
            <a:pPr indent="-311150" lvl="0" marL="457200" rtl="0" algn="l">
              <a:spcBef>
                <a:spcPts val="0"/>
              </a:spcBef>
              <a:spcAft>
                <a:spcPts val="0"/>
              </a:spcAft>
              <a:buSzPts val="1300"/>
              <a:buAutoNum type="arabicPeriod"/>
            </a:pPr>
            <a:r>
              <a:rPr lang="en-GB"/>
              <a:t>After that, we can make application to display suitable information to farmers in easily readable format.</a:t>
            </a:r>
            <a:endParaRPr/>
          </a:p>
        </p:txBody>
      </p:sp>
      <p:pic>
        <p:nvPicPr>
          <p:cNvPr id="353" name="Google Shape;353;p33"/>
          <p:cNvPicPr preferRelativeResize="0"/>
          <p:nvPr/>
        </p:nvPicPr>
        <p:blipFill rotWithShape="1">
          <a:blip r:embed="rId3">
            <a:alphaModFix/>
          </a:blip>
          <a:srcRect b="13947" l="0" r="26814" t="12760"/>
          <a:stretch/>
        </p:blipFill>
        <p:spPr>
          <a:xfrm>
            <a:off x="5185050" y="1435525"/>
            <a:ext cx="3350499" cy="2499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16"/>
          <p:cNvSpPr txBox="1"/>
          <p:nvPr>
            <p:ph type="title"/>
          </p:nvPr>
        </p:nvSpPr>
        <p:spPr>
          <a:xfrm>
            <a:off x="3597075" y="2114700"/>
            <a:ext cx="20574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800"/>
              <a:t>TEAM</a:t>
            </a:r>
            <a:endParaRPr b="1" sz="4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34"/>
          <p:cNvSpPr txBox="1"/>
          <p:nvPr>
            <p:ph idx="1" type="body"/>
          </p:nvPr>
        </p:nvSpPr>
        <p:spPr>
          <a:xfrm>
            <a:off x="1297500" y="1972550"/>
            <a:ext cx="68370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r>
              <a:rPr b="1" lang="en-GB" sz="3000">
                <a:latin typeface="Montserrat"/>
                <a:ea typeface="Montserrat"/>
                <a:cs typeface="Montserrat"/>
                <a:sym typeface="Montserrat"/>
              </a:rPr>
              <a:t>APPROACH  2</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35"/>
          <p:cNvSpPr/>
          <p:nvPr/>
        </p:nvSpPr>
        <p:spPr>
          <a:xfrm>
            <a:off x="3485592" y="2237250"/>
            <a:ext cx="3305700" cy="669000"/>
          </a:xfrm>
          <a:prstGeom prst="chevron">
            <a:avLst>
              <a:gd fmla="val 50000" name="adj"/>
            </a:avLst>
          </a:prstGeom>
          <a:solidFill>
            <a:srgbClr val="6D9E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rPr lang="en-GB">
                <a:solidFill>
                  <a:schemeClr val="lt1"/>
                </a:solidFill>
                <a:latin typeface="Roboto"/>
                <a:ea typeface="Roboto"/>
                <a:cs typeface="Roboto"/>
                <a:sym typeface="Roboto"/>
              </a:rPr>
              <a:t>                  TRAINING</a:t>
            </a:r>
            <a:endParaRPr>
              <a:solidFill>
                <a:schemeClr val="lt1"/>
              </a:solidFill>
              <a:latin typeface="Roboto"/>
              <a:ea typeface="Roboto"/>
              <a:cs typeface="Roboto"/>
              <a:sym typeface="Roboto"/>
            </a:endParaRPr>
          </a:p>
          <a:p>
            <a:pPr indent="0" lvl="0" marL="0" rtl="0" algn="ctr">
              <a:spcBef>
                <a:spcPts val="0"/>
              </a:spcBef>
              <a:spcAft>
                <a:spcPts val="0"/>
              </a:spcAft>
              <a:buNone/>
            </a:pPr>
            <a:r>
              <a:t/>
            </a:r>
            <a:endParaRPr>
              <a:solidFill>
                <a:srgbClr val="FFFFFF"/>
              </a:solidFill>
              <a:latin typeface="Roboto"/>
              <a:ea typeface="Roboto"/>
              <a:cs typeface="Roboto"/>
              <a:sym typeface="Roboto"/>
            </a:endParaRPr>
          </a:p>
        </p:txBody>
      </p:sp>
      <p:sp>
        <p:nvSpPr>
          <p:cNvPr id="364" name="Google Shape;364;p35"/>
          <p:cNvSpPr/>
          <p:nvPr/>
        </p:nvSpPr>
        <p:spPr>
          <a:xfrm>
            <a:off x="4432592" y="2906238"/>
            <a:ext cx="3305700" cy="669000"/>
          </a:xfrm>
          <a:prstGeom prst="chevron">
            <a:avLst>
              <a:gd fmla="val 50000" name="adj"/>
            </a:avLst>
          </a:prstGeom>
          <a:solidFill>
            <a:srgbClr val="6D9E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Roboto"/>
                <a:ea typeface="Roboto"/>
                <a:cs typeface="Roboto"/>
                <a:sym typeface="Roboto"/>
              </a:rPr>
              <a:t>DENSITY MAP</a:t>
            </a:r>
            <a:endParaRPr>
              <a:solidFill>
                <a:schemeClr val="lt1"/>
              </a:solidFill>
              <a:latin typeface="Roboto"/>
              <a:ea typeface="Roboto"/>
              <a:cs typeface="Roboto"/>
              <a:sym typeface="Roboto"/>
            </a:endParaRPr>
          </a:p>
          <a:p>
            <a:pPr indent="0" lvl="0" marL="0" rtl="0" algn="ctr">
              <a:spcBef>
                <a:spcPts val="0"/>
              </a:spcBef>
              <a:spcAft>
                <a:spcPts val="0"/>
              </a:spcAft>
              <a:buNone/>
            </a:pPr>
            <a:r>
              <a:t/>
            </a:r>
            <a:endParaRPr>
              <a:solidFill>
                <a:srgbClr val="FFFFFF"/>
              </a:solidFill>
              <a:latin typeface="Roboto"/>
              <a:ea typeface="Roboto"/>
              <a:cs typeface="Roboto"/>
              <a:sym typeface="Roboto"/>
            </a:endParaRPr>
          </a:p>
        </p:txBody>
      </p:sp>
      <p:sp>
        <p:nvSpPr>
          <p:cNvPr id="365" name="Google Shape;365;p35"/>
          <p:cNvSpPr/>
          <p:nvPr/>
        </p:nvSpPr>
        <p:spPr>
          <a:xfrm>
            <a:off x="2739942" y="1615450"/>
            <a:ext cx="3305700" cy="669000"/>
          </a:xfrm>
          <a:prstGeom prst="chevron">
            <a:avLst>
              <a:gd fmla="val 50000" name="adj"/>
            </a:avLst>
          </a:prstGeom>
          <a:solidFill>
            <a:srgbClr val="6D9E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GB">
                <a:solidFill>
                  <a:schemeClr val="lt1"/>
                </a:solidFill>
                <a:latin typeface="Montserrat"/>
                <a:ea typeface="Montserrat"/>
                <a:cs typeface="Montserrat"/>
                <a:sym typeface="Montserrat"/>
              </a:rPr>
              <a:t>    AUGMENT </a:t>
            </a:r>
            <a:r>
              <a:rPr lang="en-GB">
                <a:solidFill>
                  <a:schemeClr val="lt1"/>
                </a:solidFill>
                <a:latin typeface="Roboto"/>
                <a:ea typeface="Roboto"/>
                <a:cs typeface="Roboto"/>
                <a:sym typeface="Roboto"/>
              </a:rPr>
              <a:t>INPUT LAYER	</a:t>
            </a:r>
            <a:endParaRPr>
              <a:solidFill>
                <a:schemeClr val="lt1"/>
              </a:solidFill>
              <a:latin typeface="Roboto"/>
              <a:ea typeface="Roboto"/>
              <a:cs typeface="Roboto"/>
              <a:sym typeface="Roboto"/>
            </a:endParaRPr>
          </a:p>
        </p:txBody>
      </p:sp>
      <p:sp>
        <p:nvSpPr>
          <p:cNvPr id="366" name="Google Shape;366;p35"/>
          <p:cNvSpPr/>
          <p:nvPr/>
        </p:nvSpPr>
        <p:spPr>
          <a:xfrm>
            <a:off x="1616975" y="1029849"/>
            <a:ext cx="3554400" cy="585600"/>
          </a:xfrm>
          <a:prstGeom prst="homePlate">
            <a:avLst>
              <a:gd fmla="val 50000" name="adj"/>
            </a:avLst>
          </a:prstGeom>
          <a:solidFill>
            <a:srgbClr val="0B539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a:ea typeface="Roboto"/>
                <a:cs typeface="Roboto"/>
                <a:sym typeface="Roboto"/>
              </a:rPr>
              <a:t>                          PROCESS</a:t>
            </a:r>
            <a:endParaRPr>
              <a:solidFill>
                <a:srgbClr val="FFFFFF"/>
              </a:solidFill>
              <a:latin typeface="Roboto"/>
              <a:ea typeface="Roboto"/>
              <a:cs typeface="Roboto"/>
              <a:sym typeface="Roboto"/>
            </a:endParaRPr>
          </a:p>
        </p:txBody>
      </p:sp>
      <p:sp>
        <p:nvSpPr>
          <p:cNvPr id="367" name="Google Shape;367;p35"/>
          <p:cNvSpPr/>
          <p:nvPr/>
        </p:nvSpPr>
        <p:spPr>
          <a:xfrm>
            <a:off x="5171367" y="3575238"/>
            <a:ext cx="3305700" cy="669000"/>
          </a:xfrm>
          <a:prstGeom prst="chevron">
            <a:avLst>
              <a:gd fmla="val 50000" name="adj"/>
            </a:avLst>
          </a:prstGeom>
          <a:solidFill>
            <a:srgbClr val="6D9E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Roboto"/>
                <a:ea typeface="Roboto"/>
                <a:cs typeface="Roboto"/>
                <a:sym typeface="Roboto"/>
              </a:rPr>
              <a:t>GENERATE SHAPE FILE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1" name="Shape 371"/>
        <p:cNvGrpSpPr/>
        <p:nvPr/>
      </p:nvGrpSpPr>
      <p:grpSpPr>
        <a:xfrm>
          <a:off x="0" y="0"/>
          <a:ext cx="0" cy="0"/>
          <a:chOff x="0" y="0"/>
          <a:chExt cx="0" cy="0"/>
        </a:xfrm>
      </p:grpSpPr>
      <p:grpSp>
        <p:nvGrpSpPr>
          <p:cNvPr id="372" name="Google Shape;372;p36"/>
          <p:cNvGrpSpPr/>
          <p:nvPr/>
        </p:nvGrpSpPr>
        <p:grpSpPr>
          <a:xfrm>
            <a:off x="1951767" y="524703"/>
            <a:ext cx="4036590" cy="3713071"/>
            <a:chOff x="2256567" y="677103"/>
            <a:chExt cx="4036590" cy="3713071"/>
          </a:xfrm>
        </p:grpSpPr>
        <p:sp>
          <p:nvSpPr>
            <p:cNvPr id="373" name="Google Shape;373;p36"/>
            <p:cNvSpPr/>
            <p:nvPr/>
          </p:nvSpPr>
          <p:spPr>
            <a:xfrm rot="-6596588">
              <a:off x="3726388" y="3510395"/>
              <a:ext cx="771357" cy="771357"/>
            </a:xfrm>
            <a:prstGeom prst="ellipse">
              <a:avLst/>
            </a:prstGeom>
            <a:solidFill>
              <a:srgbClr val="A1C3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
            <p:cNvSpPr/>
            <p:nvPr/>
          </p:nvSpPr>
          <p:spPr>
            <a:xfrm rot="-6599386">
              <a:off x="2318596" y="1407533"/>
              <a:ext cx="440541" cy="440541"/>
            </a:xfrm>
            <a:prstGeom prst="ellipse">
              <a:avLst/>
            </a:prstGeom>
            <a:solidFill>
              <a:srgbClr val="A1C3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6"/>
            <p:cNvSpPr/>
            <p:nvPr/>
          </p:nvSpPr>
          <p:spPr>
            <a:xfrm rot="-6598839">
              <a:off x="2887641" y="2346984"/>
              <a:ext cx="1199287" cy="1199287"/>
            </a:xfrm>
            <a:prstGeom prst="ellipse">
              <a:avLst/>
            </a:prstGeom>
            <a:solidFill>
              <a:srgbClr val="A1C3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6"/>
            <p:cNvSpPr/>
            <p:nvPr/>
          </p:nvSpPr>
          <p:spPr>
            <a:xfrm rot="-6598620">
              <a:off x="4374916" y="913763"/>
              <a:ext cx="1681581" cy="1681581"/>
            </a:xfrm>
            <a:prstGeom prst="ellipse">
              <a:avLst/>
            </a:prstGeom>
            <a:solidFill>
              <a:srgbClr val="A1C3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6"/>
            <p:cNvSpPr/>
            <p:nvPr/>
          </p:nvSpPr>
          <p:spPr>
            <a:xfrm rot="-6597866">
              <a:off x="2661829" y="2208216"/>
              <a:ext cx="629106" cy="629106"/>
            </a:xfrm>
            <a:prstGeom prst="ellipse">
              <a:avLst/>
            </a:prstGeom>
            <a:solidFill>
              <a:srgbClr val="0C5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6"/>
            <p:cNvSpPr/>
            <p:nvPr/>
          </p:nvSpPr>
          <p:spPr>
            <a:xfrm rot="-6597701">
              <a:off x="3267625" y="1113818"/>
              <a:ext cx="274172" cy="274172"/>
            </a:xfrm>
            <a:prstGeom prst="ellipse">
              <a:avLst/>
            </a:prstGeom>
            <a:solidFill>
              <a:srgbClr val="A1C3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 name="Google Shape;379;p36"/>
          <p:cNvGrpSpPr/>
          <p:nvPr/>
        </p:nvGrpSpPr>
        <p:grpSpPr>
          <a:xfrm>
            <a:off x="4065683" y="1663375"/>
            <a:ext cx="3405543" cy="3114183"/>
            <a:chOff x="4447194" y="1815766"/>
            <a:chExt cx="2440200" cy="2440200"/>
          </a:xfrm>
        </p:grpSpPr>
        <p:sp>
          <p:nvSpPr>
            <p:cNvPr id="380" name="Google Shape;380;p36"/>
            <p:cNvSpPr/>
            <p:nvPr/>
          </p:nvSpPr>
          <p:spPr>
            <a:xfrm>
              <a:off x="4447194" y="1815766"/>
              <a:ext cx="2440200" cy="2440200"/>
            </a:xfrm>
            <a:prstGeom prst="ellipse">
              <a:avLst/>
            </a:prstGeom>
            <a:solidFill>
              <a:srgbClr val="0944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6"/>
            <p:cNvSpPr txBox="1"/>
            <p:nvPr/>
          </p:nvSpPr>
          <p:spPr>
            <a:xfrm>
              <a:off x="4790553" y="2274550"/>
              <a:ext cx="1862700" cy="1702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rgbClr val="000000"/>
                </a:buClr>
                <a:buSzPts val="1300"/>
                <a:buFont typeface="Arial"/>
                <a:buNone/>
              </a:pPr>
              <a:r>
                <a:rPr lang="en-GB" sz="1300">
                  <a:solidFill>
                    <a:schemeClr val="lt1"/>
                  </a:solidFill>
                  <a:latin typeface="Lato"/>
                  <a:ea typeface="Lato"/>
                  <a:cs typeface="Lato"/>
                  <a:sym typeface="Lato"/>
                </a:rPr>
                <a:t>This method uses deep neural  networks for object detection. It is computationally expensive to train as well as classify but it is expected to achieve better accuracy than our first method.</a:t>
              </a:r>
              <a:endParaRPr sz="1300">
                <a:solidFill>
                  <a:schemeClr val="lt1"/>
                </a:solidFill>
                <a:latin typeface="Lato"/>
                <a:ea typeface="Lato"/>
                <a:cs typeface="Lato"/>
                <a:sym typeface="Lato"/>
              </a:endParaRPr>
            </a:p>
            <a:p>
              <a:pPr indent="0" lvl="0" marL="0" rtl="0" algn="l">
                <a:lnSpc>
                  <a:spcPct val="115000"/>
                </a:lnSpc>
                <a:spcBef>
                  <a:spcPts val="1600"/>
                </a:spcBef>
                <a:spcAft>
                  <a:spcPts val="1600"/>
                </a:spcAft>
                <a:buClr>
                  <a:srgbClr val="000000"/>
                </a:buClr>
                <a:buSzPts val="1300"/>
                <a:buFont typeface="Arial"/>
                <a:buNone/>
              </a:pPr>
              <a:r>
                <a:rPr lang="en-GB" sz="1300">
                  <a:solidFill>
                    <a:schemeClr val="lt1"/>
                  </a:solidFill>
                  <a:latin typeface="Lato"/>
                  <a:ea typeface="Lato"/>
                  <a:cs typeface="Lato"/>
                  <a:sym typeface="Lato"/>
                </a:rPr>
                <a:t>There is a trade-off between performance and precision.</a:t>
              </a:r>
              <a:endParaRPr sz="1200">
                <a:solidFill>
                  <a:srgbClr val="FFFFFF"/>
                </a:solidFill>
                <a:latin typeface="Roboto"/>
                <a:ea typeface="Roboto"/>
                <a:cs typeface="Roboto"/>
                <a:sym typeface="Roboto"/>
              </a:endParaRPr>
            </a:p>
          </p:txBody>
        </p:sp>
      </p:grpSp>
      <p:grpSp>
        <p:nvGrpSpPr>
          <p:cNvPr id="382" name="Google Shape;382;p36"/>
          <p:cNvGrpSpPr/>
          <p:nvPr/>
        </p:nvGrpSpPr>
        <p:grpSpPr>
          <a:xfrm>
            <a:off x="3185937" y="1297853"/>
            <a:ext cx="1423800" cy="1423800"/>
            <a:chOff x="3490737" y="1374053"/>
            <a:chExt cx="1423800" cy="1423800"/>
          </a:xfrm>
        </p:grpSpPr>
        <p:sp>
          <p:nvSpPr>
            <p:cNvPr id="383" name="Google Shape;383;p36"/>
            <p:cNvSpPr/>
            <p:nvPr/>
          </p:nvSpPr>
          <p:spPr>
            <a:xfrm>
              <a:off x="3490737" y="1374053"/>
              <a:ext cx="1423800" cy="1423800"/>
            </a:xfrm>
            <a:prstGeom prst="ellipse">
              <a:avLst/>
            </a:prstGeom>
            <a:solidFill>
              <a:srgbClr val="0C58D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6"/>
            <p:cNvSpPr txBox="1"/>
            <p:nvPr/>
          </p:nvSpPr>
          <p:spPr>
            <a:xfrm>
              <a:off x="3718754" y="1613603"/>
              <a:ext cx="967800" cy="9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Roboto"/>
                  <a:ea typeface="Roboto"/>
                  <a:cs typeface="Roboto"/>
                  <a:sym typeface="Roboto"/>
                </a:rPr>
                <a:t>BRIEF</a:t>
              </a:r>
              <a:endParaRPr sz="1800">
                <a:solidFill>
                  <a:srgbClr val="FFFFFF"/>
                </a:solidFill>
                <a:latin typeface="Roboto"/>
                <a:ea typeface="Roboto"/>
                <a:cs typeface="Roboto"/>
                <a:sym typeface="Robot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8" name="Shape 388"/>
        <p:cNvGrpSpPr/>
        <p:nvPr/>
      </p:nvGrpSpPr>
      <p:grpSpPr>
        <a:xfrm>
          <a:off x="0" y="0"/>
          <a:ext cx="0" cy="0"/>
          <a:chOff x="0" y="0"/>
          <a:chExt cx="0" cy="0"/>
        </a:xfrm>
      </p:grpSpPr>
      <p:sp>
        <p:nvSpPr>
          <p:cNvPr id="389" name="Google Shape;389;p37"/>
          <p:cNvSpPr txBox="1"/>
          <p:nvPr>
            <p:ph type="title"/>
          </p:nvPr>
        </p:nvSpPr>
        <p:spPr>
          <a:xfrm>
            <a:off x="1397700" y="195675"/>
            <a:ext cx="6938700" cy="1112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What are neural networks?</a:t>
            </a:r>
            <a:endParaRPr/>
          </a:p>
        </p:txBody>
      </p:sp>
      <p:sp>
        <p:nvSpPr>
          <p:cNvPr id="390" name="Google Shape;390;p37"/>
          <p:cNvSpPr txBox="1"/>
          <p:nvPr>
            <p:ph idx="1" type="body"/>
          </p:nvPr>
        </p:nvSpPr>
        <p:spPr>
          <a:xfrm>
            <a:off x="3130825" y="1034300"/>
            <a:ext cx="5660700" cy="3955500"/>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GB" sz="1400"/>
              <a:t>Neurals Networks are </a:t>
            </a:r>
            <a:r>
              <a:rPr lang="en-GB" sz="1400">
                <a:latin typeface="Lilita One"/>
                <a:ea typeface="Lilita One"/>
                <a:cs typeface="Lilita One"/>
                <a:sym typeface="Lilita One"/>
              </a:rPr>
              <a:t>non linear statistical data modeling</a:t>
            </a:r>
            <a:r>
              <a:rPr lang="en-GB" sz="1400"/>
              <a:t> or decision making tools.They can be used to model  </a:t>
            </a:r>
            <a:r>
              <a:rPr lang="en-GB" sz="1400">
                <a:latin typeface="Lilita One"/>
                <a:ea typeface="Lilita One"/>
                <a:cs typeface="Lilita One"/>
                <a:sym typeface="Lilita One"/>
              </a:rPr>
              <a:t>complex relationship</a:t>
            </a:r>
            <a:r>
              <a:rPr lang="en-GB" sz="1400"/>
              <a:t> between inputs and outputs or to find  patterns  in data.</a:t>
            </a:r>
            <a:endParaRPr sz="1400"/>
          </a:p>
          <a:p>
            <a:pPr indent="0" lvl="0" marL="146050" rtl="0" algn="l">
              <a:lnSpc>
                <a:spcPct val="115000"/>
              </a:lnSpc>
              <a:spcBef>
                <a:spcPts val="0"/>
              </a:spcBef>
              <a:spcAft>
                <a:spcPts val="0"/>
              </a:spcAft>
              <a:buSzPts val="1300"/>
              <a:buNone/>
            </a:pPr>
            <a:r>
              <a:t/>
            </a:r>
            <a:endParaRPr sz="1400"/>
          </a:p>
          <a:p>
            <a:pPr indent="0" lvl="0" marL="0" rtl="0" algn="l">
              <a:lnSpc>
                <a:spcPct val="115000"/>
              </a:lnSpc>
              <a:spcBef>
                <a:spcPts val="0"/>
              </a:spcBef>
              <a:spcAft>
                <a:spcPts val="0"/>
              </a:spcAft>
              <a:buSzPts val="1300"/>
              <a:buNone/>
            </a:pPr>
            <a:r>
              <a:rPr lang="en-GB" sz="1400"/>
              <a:t>     There are three layers in neural network :</a:t>
            </a:r>
            <a:endParaRPr sz="1400"/>
          </a:p>
          <a:p>
            <a:pPr indent="0" lvl="0" marL="0" rtl="0" algn="l">
              <a:lnSpc>
                <a:spcPct val="115000"/>
              </a:lnSpc>
              <a:spcBef>
                <a:spcPts val="0"/>
              </a:spcBef>
              <a:spcAft>
                <a:spcPts val="0"/>
              </a:spcAft>
              <a:buSzPts val="1300"/>
              <a:buNone/>
            </a:pPr>
            <a:r>
              <a:t/>
            </a:r>
            <a:endParaRPr sz="1400"/>
          </a:p>
          <a:p>
            <a:pPr indent="0" lvl="0" marL="0" rtl="0" algn="l">
              <a:lnSpc>
                <a:spcPct val="115000"/>
              </a:lnSpc>
              <a:spcBef>
                <a:spcPts val="0"/>
              </a:spcBef>
              <a:spcAft>
                <a:spcPts val="0"/>
              </a:spcAft>
              <a:buSzPts val="1300"/>
              <a:buNone/>
            </a:pPr>
            <a:r>
              <a:rPr lang="en-GB" sz="1400"/>
              <a:t>     </a:t>
            </a:r>
            <a:r>
              <a:rPr lang="en-GB" sz="1400">
                <a:latin typeface="Lilita One"/>
                <a:ea typeface="Lilita One"/>
                <a:cs typeface="Lilita One"/>
                <a:sym typeface="Lilita One"/>
              </a:rPr>
              <a:t> Input layer</a:t>
            </a:r>
            <a:r>
              <a:rPr lang="en-GB" sz="1400"/>
              <a:t> : they provides information  from the outside world , no         </a:t>
            </a:r>
            <a:endParaRPr sz="1400"/>
          </a:p>
          <a:p>
            <a:pPr indent="0" lvl="0" marL="0" rtl="0" algn="l">
              <a:lnSpc>
                <a:spcPct val="115000"/>
              </a:lnSpc>
              <a:spcBef>
                <a:spcPts val="0"/>
              </a:spcBef>
              <a:spcAft>
                <a:spcPts val="0"/>
              </a:spcAft>
              <a:buSzPts val="1300"/>
              <a:buNone/>
            </a:pPr>
            <a:r>
              <a:rPr lang="en-GB" sz="1400"/>
              <a:t>      c</a:t>
            </a:r>
            <a:r>
              <a:rPr lang="en-GB" sz="1400"/>
              <a:t>omputation performed in any input nodes .   </a:t>
            </a:r>
            <a:endParaRPr sz="1400"/>
          </a:p>
          <a:p>
            <a:pPr indent="0" lvl="0" marL="0" rtl="0" algn="l">
              <a:lnSpc>
                <a:spcPct val="115000"/>
              </a:lnSpc>
              <a:spcBef>
                <a:spcPts val="0"/>
              </a:spcBef>
              <a:spcAft>
                <a:spcPts val="0"/>
              </a:spcAft>
              <a:buSzPts val="1300"/>
              <a:buNone/>
            </a:pPr>
            <a:r>
              <a:t/>
            </a:r>
            <a:endParaRPr sz="1400"/>
          </a:p>
          <a:p>
            <a:pPr indent="0" lvl="0" marL="0" rtl="0" algn="l">
              <a:lnSpc>
                <a:spcPct val="115000"/>
              </a:lnSpc>
              <a:spcBef>
                <a:spcPts val="0"/>
              </a:spcBef>
              <a:spcAft>
                <a:spcPts val="0"/>
              </a:spcAft>
              <a:buSzPts val="1300"/>
              <a:buNone/>
            </a:pPr>
            <a:r>
              <a:rPr lang="en-GB" sz="1400"/>
              <a:t>       </a:t>
            </a:r>
            <a:r>
              <a:rPr lang="en-GB" sz="1400">
                <a:latin typeface="Lilita One"/>
                <a:ea typeface="Lilita One"/>
                <a:cs typeface="Lilita One"/>
                <a:sym typeface="Lilita One"/>
              </a:rPr>
              <a:t>Hidden laye</a:t>
            </a:r>
            <a:r>
              <a:rPr lang="en-GB" sz="1400"/>
              <a:t>r : they perform computations  and transfer </a:t>
            </a:r>
            <a:endParaRPr sz="1400"/>
          </a:p>
          <a:p>
            <a:pPr indent="0" lvl="0" marL="0" rtl="0" algn="l">
              <a:lnSpc>
                <a:spcPct val="115000"/>
              </a:lnSpc>
              <a:spcBef>
                <a:spcPts val="0"/>
              </a:spcBef>
              <a:spcAft>
                <a:spcPts val="0"/>
              </a:spcAft>
              <a:buSzPts val="1300"/>
              <a:buNone/>
            </a:pPr>
            <a:r>
              <a:rPr lang="en-GB" sz="1400"/>
              <a:t>       information from input nodes to output nodes .</a:t>
            </a:r>
            <a:endParaRPr sz="1400"/>
          </a:p>
          <a:p>
            <a:pPr indent="0" lvl="0" marL="0" rtl="0" algn="l">
              <a:lnSpc>
                <a:spcPct val="115000"/>
              </a:lnSpc>
              <a:spcBef>
                <a:spcPts val="0"/>
              </a:spcBef>
              <a:spcAft>
                <a:spcPts val="0"/>
              </a:spcAft>
              <a:buSzPts val="1300"/>
              <a:buNone/>
            </a:pPr>
            <a:r>
              <a:rPr lang="en-GB" sz="1400"/>
              <a:t>       </a:t>
            </a:r>
            <a:endParaRPr sz="1400"/>
          </a:p>
          <a:p>
            <a:pPr indent="0" lvl="0" marL="0" rtl="0" algn="l">
              <a:lnSpc>
                <a:spcPct val="115000"/>
              </a:lnSpc>
              <a:spcBef>
                <a:spcPts val="0"/>
              </a:spcBef>
              <a:spcAft>
                <a:spcPts val="0"/>
              </a:spcAft>
              <a:buSzPts val="1300"/>
              <a:buNone/>
            </a:pPr>
            <a:r>
              <a:rPr lang="en-GB" sz="1400"/>
              <a:t>       </a:t>
            </a:r>
            <a:r>
              <a:rPr lang="en-GB" sz="1400">
                <a:latin typeface="Lilita One"/>
                <a:ea typeface="Lilita One"/>
                <a:cs typeface="Lilita One"/>
                <a:sym typeface="Lilita One"/>
              </a:rPr>
              <a:t>Output layer</a:t>
            </a:r>
            <a:r>
              <a:rPr lang="en-GB" sz="1400"/>
              <a:t> : they  are responsible for computations and </a:t>
            </a:r>
            <a:endParaRPr sz="1400"/>
          </a:p>
          <a:p>
            <a:pPr indent="0" lvl="0" marL="0" rtl="0" algn="l">
              <a:lnSpc>
                <a:spcPct val="115000"/>
              </a:lnSpc>
              <a:spcBef>
                <a:spcPts val="0"/>
              </a:spcBef>
              <a:spcAft>
                <a:spcPts val="0"/>
              </a:spcAft>
              <a:buSzPts val="1300"/>
              <a:buNone/>
            </a:pPr>
            <a:r>
              <a:rPr lang="en-GB" sz="1400"/>
              <a:t>        transferring  information from network to outside world .</a:t>
            </a:r>
            <a:endParaRPr sz="1400"/>
          </a:p>
        </p:txBody>
      </p:sp>
      <p:pic>
        <p:nvPicPr>
          <p:cNvPr id="391" name="Google Shape;391;p37"/>
          <p:cNvPicPr preferRelativeResize="0"/>
          <p:nvPr/>
        </p:nvPicPr>
        <p:blipFill>
          <a:blip r:embed="rId3">
            <a:alphaModFix/>
          </a:blip>
          <a:stretch>
            <a:fillRect/>
          </a:stretch>
        </p:blipFill>
        <p:spPr>
          <a:xfrm>
            <a:off x="946060" y="1621350"/>
            <a:ext cx="2083365" cy="2781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Google Shape;396;p38"/>
          <p:cNvSpPr txBox="1"/>
          <p:nvPr>
            <p:ph type="title"/>
          </p:nvPr>
        </p:nvSpPr>
        <p:spPr>
          <a:xfrm>
            <a:off x="1297500" y="393750"/>
            <a:ext cx="7038900" cy="675395"/>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sz="2000"/>
              <a:t>1. Augment input layer for faster convergence</a:t>
            </a:r>
            <a:endParaRPr/>
          </a:p>
        </p:txBody>
      </p:sp>
      <p:sp>
        <p:nvSpPr>
          <p:cNvPr id="397" name="Google Shape;397;p38"/>
          <p:cNvSpPr txBox="1"/>
          <p:nvPr>
            <p:ph idx="1" type="body"/>
          </p:nvPr>
        </p:nvSpPr>
        <p:spPr>
          <a:xfrm>
            <a:off x="1297500" y="1378634"/>
            <a:ext cx="7038900" cy="3100116"/>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GB"/>
              <a:t>In addition to RGB and NIR bands coming from our input image, we will add NDVI and edge detection mask also as additional features to input layer.</a:t>
            </a:r>
            <a:endParaRPr/>
          </a:p>
          <a:p>
            <a:pPr indent="0" lvl="0" marL="146050" rtl="0" algn="l">
              <a:lnSpc>
                <a:spcPct val="115000"/>
              </a:lnSpc>
              <a:spcBef>
                <a:spcPts val="0"/>
              </a:spcBef>
              <a:spcAft>
                <a:spcPts val="0"/>
              </a:spcAft>
              <a:buSzPts val="1300"/>
              <a:buNone/>
            </a:pPr>
            <a:r>
              <a:t/>
            </a:r>
            <a:endParaRPr/>
          </a:p>
          <a:p>
            <a:pPr indent="0" lvl="0" marL="146050" rtl="0" algn="l">
              <a:lnSpc>
                <a:spcPct val="115000"/>
              </a:lnSpc>
              <a:spcBef>
                <a:spcPts val="0"/>
              </a:spcBef>
              <a:spcAft>
                <a:spcPts val="0"/>
              </a:spcAft>
              <a:buSzPts val="1300"/>
              <a:buNone/>
            </a:pPr>
            <a:r>
              <a:t/>
            </a:r>
            <a:endParaRPr/>
          </a:p>
          <a:p>
            <a:pPr indent="0" lvl="0" marL="146050" rtl="0" algn="l">
              <a:lnSpc>
                <a:spcPct val="115000"/>
              </a:lnSpc>
              <a:spcBef>
                <a:spcPts val="0"/>
              </a:spcBef>
              <a:spcAft>
                <a:spcPts val="0"/>
              </a:spcAft>
              <a:buSzPts val="1300"/>
              <a:buNone/>
            </a:pPr>
            <a:r>
              <a:rPr lang="en-GB"/>
              <a:t>Input layer will consist of:</a:t>
            </a:r>
            <a:endParaRPr/>
          </a:p>
          <a:p>
            <a:pPr indent="-311150" lvl="0" marL="457200" rtl="0" algn="l">
              <a:lnSpc>
                <a:spcPct val="115000"/>
              </a:lnSpc>
              <a:spcBef>
                <a:spcPts val="0"/>
              </a:spcBef>
              <a:spcAft>
                <a:spcPts val="0"/>
              </a:spcAft>
              <a:buSzPts val="1300"/>
              <a:buAutoNum type="arabicPeriod"/>
            </a:pPr>
            <a:r>
              <a:rPr b="1" lang="en-GB"/>
              <a:t>RGB Band (from original dataset)</a:t>
            </a:r>
            <a:endParaRPr b="1"/>
          </a:p>
          <a:p>
            <a:pPr indent="-311150" lvl="0" marL="457200" rtl="0" algn="l">
              <a:lnSpc>
                <a:spcPct val="115000"/>
              </a:lnSpc>
              <a:spcBef>
                <a:spcPts val="0"/>
              </a:spcBef>
              <a:spcAft>
                <a:spcPts val="0"/>
              </a:spcAft>
              <a:buSzPts val="1300"/>
              <a:buAutoNum type="arabicPeriod"/>
            </a:pPr>
            <a:r>
              <a:rPr b="1" lang="en-GB"/>
              <a:t>NIR Band </a:t>
            </a:r>
            <a:r>
              <a:rPr b="1" lang="en-GB"/>
              <a:t>(from original dataset)</a:t>
            </a:r>
            <a:endParaRPr b="1"/>
          </a:p>
          <a:p>
            <a:pPr indent="-311150" lvl="0" marL="457200" rtl="0" algn="l">
              <a:lnSpc>
                <a:spcPct val="115000"/>
              </a:lnSpc>
              <a:spcBef>
                <a:spcPts val="0"/>
              </a:spcBef>
              <a:spcAft>
                <a:spcPts val="0"/>
              </a:spcAft>
              <a:buSzPts val="1300"/>
              <a:buAutoNum type="arabicPeriod"/>
            </a:pPr>
            <a:r>
              <a:rPr b="1" lang="en-GB"/>
              <a:t>NDVI mask (pre-processed)</a:t>
            </a:r>
            <a:endParaRPr b="1"/>
          </a:p>
          <a:p>
            <a:pPr indent="-311150" lvl="0" marL="457200" rtl="0" algn="l">
              <a:lnSpc>
                <a:spcPct val="115000"/>
              </a:lnSpc>
              <a:spcBef>
                <a:spcPts val="0"/>
              </a:spcBef>
              <a:spcAft>
                <a:spcPts val="0"/>
              </a:spcAft>
              <a:buSzPts val="1300"/>
              <a:buAutoNum type="arabicPeriod"/>
            </a:pPr>
            <a:r>
              <a:rPr b="1" lang="en-GB"/>
              <a:t>Edge mask </a:t>
            </a:r>
            <a:r>
              <a:rPr b="1" lang="en-GB"/>
              <a:t>(pre-processed)</a:t>
            </a:r>
            <a:endParaRPr b="1"/>
          </a:p>
          <a:p>
            <a:pPr indent="0" lvl="0" marL="146050" rtl="0" algn="l">
              <a:lnSpc>
                <a:spcPct val="115000"/>
              </a:lnSpc>
              <a:spcBef>
                <a:spcPts val="0"/>
              </a:spcBef>
              <a:spcAft>
                <a:spcPts val="0"/>
              </a:spcAft>
              <a:buSzPts val="1300"/>
              <a:buNone/>
            </a:pPr>
            <a:r>
              <a:t/>
            </a:r>
            <a:endParaRPr/>
          </a:p>
          <a:p>
            <a:pPr indent="0" lvl="0" marL="0" rtl="0" algn="l">
              <a:lnSpc>
                <a:spcPct val="115000"/>
              </a:lnSpc>
              <a:spcBef>
                <a:spcPts val="0"/>
              </a:spcBef>
              <a:spcAft>
                <a:spcPts val="0"/>
              </a:spcAft>
              <a:buSzPts val="1300"/>
              <a:buNone/>
            </a:pPr>
            <a:r>
              <a:t/>
            </a:r>
            <a:endParaRPr/>
          </a:p>
          <a:p>
            <a:pPr indent="0" lvl="0" marL="146050" rtl="0" algn="l">
              <a:lnSpc>
                <a:spcPct val="115000"/>
              </a:lnSpc>
              <a:spcBef>
                <a:spcPts val="0"/>
              </a:spcBef>
              <a:spcAft>
                <a:spcPts val="0"/>
              </a:spcAft>
              <a:buSzPts val="1300"/>
              <a:buNone/>
            </a:pPr>
            <a:r>
              <a:rPr lang="en-GB"/>
              <a:t>By doing this, we reduce  the time taken to extract features or patterns  from the image so it can fine tune the weights faster.</a:t>
            </a:r>
            <a:endParaRPr/>
          </a:p>
        </p:txBody>
      </p:sp>
      <p:pic>
        <p:nvPicPr>
          <p:cNvPr id="398" name="Google Shape;398;p38"/>
          <p:cNvPicPr preferRelativeResize="0"/>
          <p:nvPr/>
        </p:nvPicPr>
        <p:blipFill rotWithShape="1">
          <a:blip r:embed="rId3">
            <a:alphaModFix/>
          </a:blip>
          <a:srcRect b="9412" l="0" r="0" t="0"/>
          <a:stretch/>
        </p:blipFill>
        <p:spPr>
          <a:xfrm>
            <a:off x="4258575" y="1834625"/>
            <a:ext cx="4077825" cy="20909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2" name="Shape 402"/>
        <p:cNvGrpSpPr/>
        <p:nvPr/>
      </p:nvGrpSpPr>
      <p:grpSpPr>
        <a:xfrm>
          <a:off x="0" y="0"/>
          <a:ext cx="0" cy="0"/>
          <a:chOff x="0" y="0"/>
          <a:chExt cx="0" cy="0"/>
        </a:xfrm>
      </p:grpSpPr>
      <p:sp>
        <p:nvSpPr>
          <p:cNvPr id="403" name="Google Shape;403;p3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2. Training</a:t>
            </a:r>
            <a:endParaRPr/>
          </a:p>
        </p:txBody>
      </p:sp>
      <p:sp>
        <p:nvSpPr>
          <p:cNvPr id="404" name="Google Shape;404;p39"/>
          <p:cNvSpPr txBox="1"/>
          <p:nvPr>
            <p:ph idx="1" type="body"/>
          </p:nvPr>
        </p:nvSpPr>
        <p:spPr>
          <a:xfrm>
            <a:off x="1297500" y="1447975"/>
            <a:ext cx="3791700" cy="2911200"/>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b="1" lang="en-GB"/>
              <a:t>Train </a:t>
            </a:r>
            <a:r>
              <a:rPr lang="en-GB"/>
              <a:t>on the </a:t>
            </a:r>
            <a:r>
              <a:rPr b="1" lang="en-GB"/>
              <a:t>annotated dataset</a:t>
            </a:r>
            <a:r>
              <a:rPr lang="en-GB"/>
              <a:t> using pre trained model like mask RCNN, RefineDet and state of the art ResNeXt variations or we can create our own model using ResNet as a </a:t>
            </a:r>
            <a:r>
              <a:rPr lang="en-GB"/>
              <a:t>generator</a:t>
            </a:r>
            <a:r>
              <a:rPr lang="en-GB"/>
              <a:t> model and a discriminator model to build a </a:t>
            </a:r>
            <a:r>
              <a:rPr lang="en-GB"/>
              <a:t>Generative</a:t>
            </a:r>
            <a:r>
              <a:rPr lang="en-GB"/>
              <a:t> Adversarial Network.</a:t>
            </a:r>
            <a:endParaRPr/>
          </a:p>
          <a:p>
            <a:pPr indent="0" lvl="0" marL="0" rtl="0" algn="l">
              <a:lnSpc>
                <a:spcPct val="115000"/>
              </a:lnSpc>
              <a:spcBef>
                <a:spcPts val="0"/>
              </a:spcBef>
              <a:spcAft>
                <a:spcPts val="0"/>
              </a:spcAft>
              <a:buSzPts val="1300"/>
              <a:buNone/>
            </a:pPr>
            <a:r>
              <a:t/>
            </a:r>
            <a:endParaRPr/>
          </a:p>
          <a:p>
            <a:pPr indent="0" lvl="0" marL="146050" rtl="0" algn="l">
              <a:lnSpc>
                <a:spcPct val="115000"/>
              </a:lnSpc>
              <a:spcBef>
                <a:spcPts val="0"/>
              </a:spcBef>
              <a:spcAft>
                <a:spcPts val="0"/>
              </a:spcAft>
              <a:buSzPts val="1300"/>
              <a:buNone/>
            </a:pPr>
            <a:r>
              <a:rPr i="1" lang="en-GB"/>
              <a:t>Note: Models can be one shot object detection or two step approach object detection depending on the latency required.</a:t>
            </a:r>
            <a:endParaRPr i="1"/>
          </a:p>
          <a:p>
            <a:pPr indent="0" lvl="0" marL="146050" rtl="0" algn="l">
              <a:lnSpc>
                <a:spcPct val="115000"/>
              </a:lnSpc>
              <a:spcBef>
                <a:spcPts val="0"/>
              </a:spcBef>
              <a:spcAft>
                <a:spcPts val="0"/>
              </a:spcAft>
              <a:buSzPts val="1300"/>
              <a:buNone/>
            </a:pPr>
            <a:r>
              <a:t/>
            </a:r>
            <a:endParaRPr i="1"/>
          </a:p>
        </p:txBody>
      </p:sp>
      <p:pic>
        <p:nvPicPr>
          <p:cNvPr id="405" name="Google Shape;405;p39"/>
          <p:cNvPicPr preferRelativeResize="0"/>
          <p:nvPr/>
        </p:nvPicPr>
        <p:blipFill>
          <a:blip r:embed="rId3">
            <a:alphaModFix/>
          </a:blip>
          <a:stretch>
            <a:fillRect/>
          </a:stretch>
        </p:blipFill>
        <p:spPr>
          <a:xfrm>
            <a:off x="5274000" y="1447975"/>
            <a:ext cx="3018901" cy="2262416"/>
          </a:xfrm>
          <a:prstGeom prst="rect">
            <a:avLst/>
          </a:prstGeom>
          <a:noFill/>
          <a:ln>
            <a:noFill/>
          </a:ln>
        </p:spPr>
      </p:pic>
      <p:sp>
        <p:nvSpPr>
          <p:cNvPr id="406" name="Google Shape;406;p39"/>
          <p:cNvSpPr txBox="1"/>
          <p:nvPr/>
        </p:nvSpPr>
        <p:spPr>
          <a:xfrm>
            <a:off x="5257650" y="3979950"/>
            <a:ext cx="3078600" cy="31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solidFill>
                  <a:schemeClr val="lt1"/>
                </a:solidFill>
              </a:rPr>
              <a:t>Source: </a:t>
            </a:r>
            <a:r>
              <a:rPr lang="en-GB" sz="1100" u="sng">
                <a:solidFill>
                  <a:schemeClr val="hlink"/>
                </a:solidFill>
                <a:hlinkClick r:id="rId4"/>
              </a:rPr>
              <a:t>https://github.com/matterport/Mask_RCNN</a:t>
            </a:r>
            <a:endParaRPr>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0" name="Shape 410"/>
        <p:cNvGrpSpPr/>
        <p:nvPr/>
      </p:nvGrpSpPr>
      <p:grpSpPr>
        <a:xfrm>
          <a:off x="0" y="0"/>
          <a:ext cx="0" cy="0"/>
          <a:chOff x="0" y="0"/>
          <a:chExt cx="0" cy="0"/>
        </a:xfrm>
      </p:grpSpPr>
      <p:pic>
        <p:nvPicPr>
          <p:cNvPr id="411" name="Google Shape;411;p40"/>
          <p:cNvPicPr preferRelativeResize="0"/>
          <p:nvPr/>
        </p:nvPicPr>
        <p:blipFill>
          <a:blip r:embed="rId3">
            <a:alphaModFix/>
          </a:blip>
          <a:stretch>
            <a:fillRect/>
          </a:stretch>
        </p:blipFill>
        <p:spPr>
          <a:xfrm>
            <a:off x="2496900" y="454037"/>
            <a:ext cx="4785101" cy="3588826"/>
          </a:xfrm>
          <a:prstGeom prst="rect">
            <a:avLst/>
          </a:prstGeom>
          <a:noFill/>
          <a:ln>
            <a:noFill/>
          </a:ln>
        </p:spPr>
      </p:pic>
      <p:sp>
        <p:nvSpPr>
          <p:cNvPr id="412" name="Google Shape;412;p40"/>
          <p:cNvSpPr txBox="1"/>
          <p:nvPr/>
        </p:nvSpPr>
        <p:spPr>
          <a:xfrm>
            <a:off x="2116625" y="4119150"/>
            <a:ext cx="62769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Lato"/>
                <a:ea typeface="Lato"/>
                <a:cs typeface="Lato"/>
                <a:sym typeface="Lato"/>
              </a:rPr>
              <a:t>Mask R-CNN ARCHITECTURE</a:t>
            </a:r>
            <a:endParaRPr>
              <a:solidFill>
                <a:schemeClr val="lt1"/>
              </a:solidFill>
              <a:latin typeface="Lato"/>
              <a:ea typeface="Lato"/>
              <a:cs typeface="Lato"/>
              <a:sym typeface="Lato"/>
            </a:endParaRPr>
          </a:p>
          <a:p>
            <a:pPr indent="0" lvl="0" marL="0" rtl="0" algn="ctr">
              <a:lnSpc>
                <a:spcPct val="115000"/>
              </a:lnSpc>
              <a:spcBef>
                <a:spcPts val="0"/>
              </a:spcBef>
              <a:spcAft>
                <a:spcPts val="0"/>
              </a:spcAft>
              <a:buNone/>
            </a:pPr>
            <a:r>
              <a:rPr lang="en-GB" sz="1100" u="sng">
                <a:solidFill>
                  <a:schemeClr val="accent5"/>
                </a:solidFill>
                <a:hlinkClick r:id="rId4"/>
              </a:rPr>
              <a:t>https://arxiv.org/pdf/1703.06870.pdf</a:t>
            </a:r>
            <a:endParaRPr sz="1300">
              <a:solidFill>
                <a:schemeClr val="lt1"/>
              </a:solidFill>
              <a:latin typeface="Lato"/>
              <a:ea typeface="Lato"/>
              <a:cs typeface="Lato"/>
              <a:sym typeface="Lato"/>
            </a:endParaRPr>
          </a:p>
          <a:p>
            <a:pPr indent="0" lvl="0" marL="0" rtl="0" algn="ctr">
              <a:spcBef>
                <a:spcPts val="0"/>
              </a:spcBef>
              <a:spcAft>
                <a:spcPts val="0"/>
              </a:spcAft>
              <a:buNone/>
            </a:pPr>
            <a:r>
              <a:t/>
            </a:r>
            <a:endParaRPr>
              <a:solidFill>
                <a:schemeClr val="lt1"/>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4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3. Create density heatmap</a:t>
            </a:r>
            <a:endParaRPr/>
          </a:p>
        </p:txBody>
      </p:sp>
      <p:sp>
        <p:nvSpPr>
          <p:cNvPr id="418" name="Google Shape;418;p41"/>
          <p:cNvSpPr txBox="1"/>
          <p:nvPr>
            <p:ph idx="1" type="body"/>
          </p:nvPr>
        </p:nvSpPr>
        <p:spPr>
          <a:xfrm>
            <a:off x="1297500" y="1163550"/>
            <a:ext cx="7038900" cy="815700"/>
          </a:xfrm>
          <a:prstGeom prst="rect">
            <a:avLst/>
          </a:prstGeom>
          <a:noFill/>
          <a:ln>
            <a:noFill/>
          </a:ln>
        </p:spPr>
        <p:txBody>
          <a:bodyPr anchorCtr="0" anchor="t" bIns="91425" lIns="91425" spcFirstLastPara="1" rIns="91425" wrap="square" tIns="91425">
            <a:noAutofit/>
          </a:bodyPr>
          <a:lstStyle/>
          <a:p>
            <a:pPr indent="0" lvl="0" marL="146050" rtl="0" algn="l">
              <a:lnSpc>
                <a:spcPct val="115000"/>
              </a:lnSpc>
              <a:spcBef>
                <a:spcPts val="0"/>
              </a:spcBef>
              <a:spcAft>
                <a:spcPts val="0"/>
              </a:spcAft>
              <a:buSzPts val="1300"/>
              <a:buNone/>
            </a:pPr>
            <a:r>
              <a:rPr lang="en-GB"/>
              <a:t>Deduce down the results from the output and create </a:t>
            </a:r>
            <a:r>
              <a:rPr b="1" lang="en-GB"/>
              <a:t>density heatmap</a:t>
            </a:r>
            <a:r>
              <a:rPr lang="en-GB"/>
              <a:t> for crop field.</a:t>
            </a:r>
            <a:endParaRPr/>
          </a:p>
          <a:p>
            <a:pPr indent="0" lvl="0" marL="146050" rtl="0" algn="l">
              <a:lnSpc>
                <a:spcPct val="115000"/>
              </a:lnSpc>
              <a:spcBef>
                <a:spcPts val="0"/>
              </a:spcBef>
              <a:spcAft>
                <a:spcPts val="0"/>
              </a:spcAft>
              <a:buSzPts val="1300"/>
              <a:buNone/>
            </a:pPr>
            <a:r>
              <a:rPr lang="en-GB"/>
              <a:t>Basically we have reached the conclusion. Analyze the results, fine tune and retrain to achieve as good accuracy as possible.</a:t>
            </a:r>
            <a:endParaRPr/>
          </a:p>
          <a:p>
            <a:pPr indent="0" lvl="0" marL="146050" rtl="0" algn="l">
              <a:lnSpc>
                <a:spcPct val="115000"/>
              </a:lnSpc>
              <a:spcBef>
                <a:spcPts val="0"/>
              </a:spcBef>
              <a:spcAft>
                <a:spcPts val="0"/>
              </a:spcAft>
              <a:buSzPts val="1300"/>
              <a:buNone/>
            </a:pPr>
            <a:r>
              <a:t/>
            </a:r>
            <a:endParaRPr/>
          </a:p>
          <a:p>
            <a:pPr indent="0" lvl="0" marL="146050" rtl="0" algn="l">
              <a:lnSpc>
                <a:spcPct val="115000"/>
              </a:lnSpc>
              <a:spcBef>
                <a:spcPts val="0"/>
              </a:spcBef>
              <a:spcAft>
                <a:spcPts val="0"/>
              </a:spcAft>
              <a:buSzPts val="1300"/>
              <a:buNone/>
            </a:pPr>
            <a:r>
              <a:t/>
            </a:r>
            <a:endParaRPr/>
          </a:p>
          <a:p>
            <a:pPr indent="0" lvl="0" marL="146050" rtl="0" algn="l">
              <a:lnSpc>
                <a:spcPct val="115000"/>
              </a:lnSpc>
              <a:spcBef>
                <a:spcPts val="0"/>
              </a:spcBef>
              <a:spcAft>
                <a:spcPts val="0"/>
              </a:spcAft>
              <a:buSzPts val="1300"/>
              <a:buNone/>
            </a:pPr>
            <a:r>
              <a:t/>
            </a:r>
            <a:endParaRPr/>
          </a:p>
        </p:txBody>
      </p:sp>
      <p:pic>
        <p:nvPicPr>
          <p:cNvPr id="419" name="Google Shape;419;p41"/>
          <p:cNvPicPr preferRelativeResize="0"/>
          <p:nvPr/>
        </p:nvPicPr>
        <p:blipFill>
          <a:blip r:embed="rId3">
            <a:alphaModFix/>
          </a:blip>
          <a:stretch>
            <a:fillRect/>
          </a:stretch>
        </p:blipFill>
        <p:spPr>
          <a:xfrm>
            <a:off x="1565925" y="2120675"/>
            <a:ext cx="4784626" cy="2443300"/>
          </a:xfrm>
          <a:prstGeom prst="rect">
            <a:avLst/>
          </a:prstGeom>
          <a:noFill/>
          <a:ln>
            <a:noFill/>
          </a:ln>
        </p:spPr>
      </p:pic>
      <p:sp>
        <p:nvSpPr>
          <p:cNvPr id="420" name="Google Shape;420;p41"/>
          <p:cNvSpPr txBox="1"/>
          <p:nvPr/>
        </p:nvSpPr>
        <p:spPr>
          <a:xfrm>
            <a:off x="6472975" y="3023175"/>
            <a:ext cx="1798200" cy="154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100">
                <a:solidFill>
                  <a:srgbClr val="858585"/>
                </a:solidFill>
                <a:latin typeface="Lato"/>
                <a:ea typeface="Lato"/>
                <a:cs typeface="Lato"/>
                <a:sym typeface="Lato"/>
              </a:rPr>
              <a:t>Density map is a matrix of values for particular area which tells the intensity of the feature we are interested in that area. </a:t>
            </a:r>
            <a:r>
              <a:rPr i="1" lang="en-GB" sz="1100">
                <a:solidFill>
                  <a:srgbClr val="858585"/>
                </a:solidFill>
                <a:latin typeface="Lato"/>
                <a:ea typeface="Lato"/>
                <a:cs typeface="Lato"/>
                <a:sym typeface="Lato"/>
              </a:rPr>
              <a:t>Here</a:t>
            </a:r>
            <a:r>
              <a:rPr lang="en-GB" sz="1100">
                <a:solidFill>
                  <a:srgbClr val="858585"/>
                </a:solidFill>
                <a:latin typeface="Lato"/>
                <a:ea typeface="Lato"/>
                <a:cs typeface="Lato"/>
                <a:sym typeface="Lato"/>
              </a:rPr>
              <a:t>, warmer the color more the chances of tornado </a:t>
            </a:r>
            <a:r>
              <a:rPr lang="en-GB" sz="1100">
                <a:solidFill>
                  <a:srgbClr val="858585"/>
                </a:solidFill>
                <a:latin typeface="Lato"/>
                <a:ea typeface="Lato"/>
                <a:cs typeface="Lato"/>
                <a:sym typeface="Lato"/>
              </a:rPr>
              <a:t>occurrence</a:t>
            </a:r>
            <a:r>
              <a:rPr lang="en-GB" sz="1100">
                <a:solidFill>
                  <a:srgbClr val="858585"/>
                </a:solidFill>
                <a:latin typeface="Lato"/>
                <a:ea typeface="Lato"/>
                <a:cs typeface="Lato"/>
                <a:sym typeface="Lato"/>
              </a:rPr>
              <a:t>.</a:t>
            </a:r>
            <a:endParaRPr sz="1100">
              <a:solidFill>
                <a:srgbClr val="858585"/>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sp>
        <p:nvSpPr>
          <p:cNvPr id="425" name="Google Shape;425;p42"/>
          <p:cNvSpPr txBox="1"/>
          <p:nvPr>
            <p:ph idx="1" type="body"/>
          </p:nvPr>
        </p:nvSpPr>
        <p:spPr>
          <a:xfrm>
            <a:off x="1297500" y="1972550"/>
            <a:ext cx="68370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				</a:t>
            </a:r>
            <a:r>
              <a:rPr b="1" lang="en-GB" sz="3000">
                <a:latin typeface="Montserrat"/>
                <a:ea typeface="Montserrat"/>
                <a:cs typeface="Montserrat"/>
                <a:sym typeface="Montserrat"/>
              </a:rPr>
              <a:t>APPROACH  3</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9" name="Shape 429"/>
        <p:cNvGrpSpPr/>
        <p:nvPr/>
      </p:nvGrpSpPr>
      <p:grpSpPr>
        <a:xfrm>
          <a:off x="0" y="0"/>
          <a:ext cx="0" cy="0"/>
          <a:chOff x="0" y="0"/>
          <a:chExt cx="0" cy="0"/>
        </a:xfrm>
      </p:grpSpPr>
      <p:sp>
        <p:nvSpPr>
          <p:cNvPr id="430" name="Google Shape;430;p43"/>
          <p:cNvSpPr/>
          <p:nvPr/>
        </p:nvSpPr>
        <p:spPr>
          <a:xfrm>
            <a:off x="3485592" y="2237250"/>
            <a:ext cx="3305700" cy="669000"/>
          </a:xfrm>
          <a:prstGeom prst="chevron">
            <a:avLst>
              <a:gd fmla="val 50000" name="adj"/>
            </a:avLst>
          </a:prstGeom>
          <a:solidFill>
            <a:srgbClr val="C27BA0"/>
          </a:solid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Roboto"/>
                <a:ea typeface="Roboto"/>
                <a:cs typeface="Roboto"/>
                <a:sym typeface="Roboto"/>
              </a:rPr>
              <a:t>GET EDGE DETECTION MASK FROM APPROACH 2</a:t>
            </a:r>
            <a:endParaRPr>
              <a:solidFill>
                <a:schemeClr val="lt1"/>
              </a:solidFill>
              <a:latin typeface="Roboto"/>
              <a:ea typeface="Roboto"/>
              <a:cs typeface="Roboto"/>
              <a:sym typeface="Roboto"/>
            </a:endParaRPr>
          </a:p>
          <a:p>
            <a:pPr indent="0" lvl="0" marL="0" rtl="0" algn="ctr">
              <a:spcBef>
                <a:spcPts val="0"/>
              </a:spcBef>
              <a:spcAft>
                <a:spcPts val="0"/>
              </a:spcAft>
              <a:buNone/>
            </a:pPr>
            <a:r>
              <a:t/>
            </a:r>
            <a:endParaRPr>
              <a:solidFill>
                <a:srgbClr val="FFFFFF"/>
              </a:solidFill>
              <a:latin typeface="Roboto"/>
              <a:ea typeface="Roboto"/>
              <a:cs typeface="Roboto"/>
              <a:sym typeface="Roboto"/>
            </a:endParaRPr>
          </a:p>
        </p:txBody>
      </p:sp>
      <p:sp>
        <p:nvSpPr>
          <p:cNvPr id="431" name="Google Shape;431;p43"/>
          <p:cNvSpPr/>
          <p:nvPr/>
        </p:nvSpPr>
        <p:spPr>
          <a:xfrm>
            <a:off x="4432592" y="2906238"/>
            <a:ext cx="3305700" cy="669000"/>
          </a:xfrm>
          <a:prstGeom prst="chevron">
            <a:avLst>
              <a:gd fmla="val 50000" name="adj"/>
            </a:avLst>
          </a:prstGeom>
          <a:solidFill>
            <a:srgbClr val="C27BA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latin typeface="Roboto"/>
                <a:ea typeface="Roboto"/>
                <a:cs typeface="Roboto"/>
                <a:sym typeface="Roboto"/>
              </a:rPr>
              <a:t>MERGE</a:t>
            </a:r>
            <a:r>
              <a:rPr lang="en-GB">
                <a:solidFill>
                  <a:srgbClr val="FFFFFF"/>
                </a:solidFill>
                <a:latin typeface="Roboto"/>
                <a:ea typeface="Roboto"/>
                <a:cs typeface="Roboto"/>
                <a:sym typeface="Roboto"/>
              </a:rPr>
              <a:t> THE RESULTS </a:t>
            </a:r>
            <a:endParaRPr>
              <a:solidFill>
                <a:srgbClr val="FFFFFF"/>
              </a:solidFill>
              <a:latin typeface="Roboto"/>
              <a:ea typeface="Roboto"/>
              <a:cs typeface="Roboto"/>
              <a:sym typeface="Roboto"/>
            </a:endParaRPr>
          </a:p>
        </p:txBody>
      </p:sp>
      <p:sp>
        <p:nvSpPr>
          <p:cNvPr id="432" name="Google Shape;432;p43"/>
          <p:cNvSpPr/>
          <p:nvPr/>
        </p:nvSpPr>
        <p:spPr>
          <a:xfrm>
            <a:off x="2739942" y="1615450"/>
            <a:ext cx="3305700" cy="669000"/>
          </a:xfrm>
          <a:prstGeom prst="chevron">
            <a:avLst>
              <a:gd fmla="val 50000" name="adj"/>
            </a:avLst>
          </a:prstGeom>
          <a:solidFill>
            <a:srgbClr val="C27BA0"/>
          </a:solid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chemeClr val="lt1"/>
                </a:solidFill>
                <a:latin typeface="Roboto"/>
                <a:ea typeface="Roboto"/>
                <a:cs typeface="Roboto"/>
                <a:sym typeface="Roboto"/>
              </a:rPr>
              <a:t>GET EDGE DETECTION MASK FROM APPROACH 1</a:t>
            </a:r>
            <a:endParaRPr>
              <a:solidFill>
                <a:schemeClr val="lt1"/>
              </a:solidFill>
              <a:latin typeface="Roboto"/>
              <a:ea typeface="Roboto"/>
              <a:cs typeface="Roboto"/>
              <a:sym typeface="Roboto"/>
            </a:endParaRPr>
          </a:p>
        </p:txBody>
      </p:sp>
      <p:sp>
        <p:nvSpPr>
          <p:cNvPr id="433" name="Google Shape;433;p43"/>
          <p:cNvSpPr/>
          <p:nvPr/>
        </p:nvSpPr>
        <p:spPr>
          <a:xfrm>
            <a:off x="1616975" y="1029849"/>
            <a:ext cx="3554400" cy="585600"/>
          </a:xfrm>
          <a:prstGeom prst="homePlate">
            <a:avLst>
              <a:gd fmla="val 50000" name="adj"/>
            </a:avLst>
          </a:prstGeom>
          <a:solidFill>
            <a:srgbClr val="741B4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latin typeface="Roboto"/>
                <a:ea typeface="Roboto"/>
                <a:cs typeface="Roboto"/>
                <a:sym typeface="Roboto"/>
              </a:rPr>
              <a:t>                          PROCESS</a:t>
            </a:r>
            <a:endParaRPr>
              <a:solidFill>
                <a:srgbClr val="FFFFFF"/>
              </a:solidFill>
              <a:latin typeface="Roboto"/>
              <a:ea typeface="Roboto"/>
              <a:cs typeface="Roboto"/>
              <a:sym typeface="Roboto"/>
            </a:endParaRPr>
          </a:p>
        </p:txBody>
      </p:sp>
      <p:sp>
        <p:nvSpPr>
          <p:cNvPr id="434" name="Google Shape;434;p43"/>
          <p:cNvSpPr/>
          <p:nvPr/>
        </p:nvSpPr>
        <p:spPr>
          <a:xfrm>
            <a:off x="5171367" y="3575238"/>
            <a:ext cx="3305700" cy="669000"/>
          </a:xfrm>
          <a:prstGeom prst="chevron">
            <a:avLst>
              <a:gd fmla="val 50000" name="adj"/>
            </a:avLst>
          </a:prstGeom>
          <a:solidFill>
            <a:srgbClr val="C27BA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Roboto"/>
                <a:ea typeface="Roboto"/>
                <a:cs typeface="Roboto"/>
                <a:sym typeface="Roboto"/>
              </a:rPr>
              <a:t>GENERATE SHAPE FILE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17"/>
          <p:cNvSpPr txBox="1"/>
          <p:nvPr>
            <p:ph type="title"/>
          </p:nvPr>
        </p:nvSpPr>
        <p:spPr>
          <a:xfrm>
            <a:off x="3154425" y="2773500"/>
            <a:ext cx="3074700" cy="21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300"/>
              <a:buFont typeface="Arial"/>
              <a:buNone/>
            </a:pPr>
            <a:r>
              <a:rPr lang="en-GB" sz="1400"/>
              <a:t>Pradyumn Jain</a:t>
            </a:r>
            <a:endParaRPr sz="1400"/>
          </a:p>
          <a:p>
            <a:pPr indent="0" lvl="0" marL="0" rtl="0" algn="ctr">
              <a:spcBef>
                <a:spcPts val="0"/>
              </a:spcBef>
              <a:spcAft>
                <a:spcPts val="0"/>
              </a:spcAft>
              <a:buClr>
                <a:srgbClr val="000000"/>
              </a:buClr>
              <a:buSzPts val="1300"/>
              <a:buFont typeface="Arial"/>
              <a:buNone/>
            </a:pPr>
            <a:r>
              <a:rPr lang="en-GB" sz="1400"/>
              <a:t>      pradyumn25jain@gmail.com</a:t>
            </a:r>
            <a:endParaRPr sz="1400"/>
          </a:p>
          <a:p>
            <a:pPr indent="0" lvl="0" marL="0" rtl="0" algn="ctr">
              <a:spcBef>
                <a:spcPts val="0"/>
              </a:spcBef>
              <a:spcAft>
                <a:spcPts val="0"/>
              </a:spcAft>
              <a:buNone/>
            </a:pPr>
            <a:r>
              <a:rPr lang="en-GB" sz="1400"/>
              <a:t>       </a:t>
            </a:r>
            <a:endParaRPr sz="1400"/>
          </a:p>
          <a:p>
            <a:pPr indent="0" lvl="0" marL="0" rtl="0" algn="ctr">
              <a:spcBef>
                <a:spcPts val="0"/>
              </a:spcBef>
              <a:spcAft>
                <a:spcPts val="0"/>
              </a:spcAft>
              <a:buNone/>
            </a:pPr>
            <a:r>
              <a:rPr lang="en-GB" sz="1400"/>
              <a:t>Bennett university</a:t>
            </a:r>
            <a:endParaRPr sz="1400"/>
          </a:p>
          <a:p>
            <a:pPr indent="0" lvl="0" marL="0" rtl="0" algn="ctr">
              <a:spcBef>
                <a:spcPts val="0"/>
              </a:spcBef>
              <a:spcAft>
                <a:spcPts val="0"/>
              </a:spcAft>
              <a:buClr>
                <a:srgbClr val="000000"/>
              </a:buClr>
              <a:buSzPts val="1300"/>
              <a:buFont typeface="Arial"/>
              <a:buNone/>
            </a:pPr>
            <a:r>
              <a:rPr lang="en-GB" sz="1400"/>
              <a:t>Data analytics</a:t>
            </a:r>
            <a:endParaRPr sz="1400"/>
          </a:p>
          <a:p>
            <a:pPr indent="0" lvl="0" marL="0" rtl="0" algn="ctr">
              <a:spcBef>
                <a:spcPts val="0"/>
              </a:spcBef>
              <a:spcAft>
                <a:spcPts val="0"/>
              </a:spcAft>
              <a:buClr>
                <a:srgbClr val="000000"/>
              </a:buClr>
              <a:buSzPts val="1300"/>
              <a:buFont typeface="Arial"/>
              <a:buNone/>
            </a:pPr>
            <a:r>
              <a:rPr lang="en-GB" sz="1400"/>
              <a:t> </a:t>
            </a:r>
            <a:endParaRPr sz="1400"/>
          </a:p>
          <a:p>
            <a:pPr indent="0" lvl="0" marL="0" rtl="0" algn="ctr">
              <a:spcBef>
                <a:spcPts val="0"/>
              </a:spcBef>
              <a:spcAft>
                <a:spcPts val="0"/>
              </a:spcAft>
              <a:buClr>
                <a:srgbClr val="000000"/>
              </a:buClr>
              <a:buSzPts val="1300"/>
              <a:buFont typeface="Arial"/>
              <a:buNone/>
            </a:pPr>
            <a:r>
              <a:rPr lang="en-GB" sz="1400"/>
              <a:t> “I read between the parentheses”</a:t>
            </a:r>
            <a:endParaRPr/>
          </a:p>
        </p:txBody>
      </p:sp>
      <p:pic>
        <p:nvPicPr>
          <p:cNvPr id="214" name="Google Shape;214;p17"/>
          <p:cNvPicPr preferRelativeResize="0"/>
          <p:nvPr/>
        </p:nvPicPr>
        <p:blipFill>
          <a:blip r:embed="rId3">
            <a:alphaModFix/>
          </a:blip>
          <a:stretch>
            <a:fillRect/>
          </a:stretch>
        </p:blipFill>
        <p:spPr>
          <a:xfrm>
            <a:off x="3902200" y="393750"/>
            <a:ext cx="2178000" cy="2178000"/>
          </a:xfrm>
          <a:prstGeom prst="ellipse">
            <a:avLst/>
          </a:prstGeom>
          <a:noFill/>
          <a:ln>
            <a:noFill/>
          </a:ln>
        </p:spPr>
      </p:pic>
      <p:pic>
        <p:nvPicPr>
          <p:cNvPr id="215" name="Google Shape;215;p17"/>
          <p:cNvPicPr preferRelativeResize="0"/>
          <p:nvPr/>
        </p:nvPicPr>
        <p:blipFill>
          <a:blip r:embed="rId4">
            <a:alphaModFix/>
          </a:blip>
          <a:stretch>
            <a:fillRect/>
          </a:stretch>
        </p:blipFill>
        <p:spPr>
          <a:xfrm>
            <a:off x="1215175" y="398700"/>
            <a:ext cx="2178000" cy="2169300"/>
          </a:xfrm>
          <a:prstGeom prst="ellipse">
            <a:avLst/>
          </a:prstGeom>
          <a:noFill/>
          <a:ln>
            <a:noFill/>
          </a:ln>
        </p:spPr>
      </p:pic>
      <p:sp>
        <p:nvSpPr>
          <p:cNvPr id="216" name="Google Shape;216;p17"/>
          <p:cNvSpPr txBox="1"/>
          <p:nvPr>
            <p:ph type="title"/>
          </p:nvPr>
        </p:nvSpPr>
        <p:spPr>
          <a:xfrm>
            <a:off x="449650" y="2773500"/>
            <a:ext cx="3074700" cy="21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Kinshuk Gupta</a:t>
            </a:r>
            <a:endParaRPr sz="1400"/>
          </a:p>
          <a:p>
            <a:pPr indent="0" lvl="0" marL="0" rtl="0" algn="ctr">
              <a:spcBef>
                <a:spcPts val="0"/>
              </a:spcBef>
              <a:spcAft>
                <a:spcPts val="0"/>
              </a:spcAft>
              <a:buNone/>
            </a:pPr>
            <a:r>
              <a:rPr lang="en-GB" sz="1400"/>
              <a:t>        kinshukg31@gmail.com</a:t>
            </a:r>
            <a:endParaRPr sz="1400"/>
          </a:p>
          <a:p>
            <a:pPr indent="0" lvl="0" marL="0" rtl="0" algn="ctr">
              <a:spcBef>
                <a:spcPts val="0"/>
              </a:spcBef>
              <a:spcAft>
                <a:spcPts val="0"/>
              </a:spcAft>
              <a:buNone/>
            </a:pPr>
            <a:r>
              <a:rPr lang="en-GB" sz="1400"/>
              <a:t>        </a:t>
            </a:r>
            <a:endParaRPr sz="1400"/>
          </a:p>
          <a:p>
            <a:pPr indent="0" lvl="0" marL="0" rtl="0" algn="ctr">
              <a:spcBef>
                <a:spcPts val="0"/>
              </a:spcBef>
              <a:spcAft>
                <a:spcPts val="0"/>
              </a:spcAft>
              <a:buNone/>
            </a:pPr>
            <a:r>
              <a:rPr lang="en-GB" sz="1400"/>
              <a:t>Bennett University </a:t>
            </a:r>
            <a:endParaRPr sz="1400"/>
          </a:p>
          <a:p>
            <a:pPr indent="0" lvl="0" marL="0" rtl="0" algn="ctr">
              <a:spcBef>
                <a:spcPts val="0"/>
              </a:spcBef>
              <a:spcAft>
                <a:spcPts val="0"/>
              </a:spcAft>
              <a:buNone/>
            </a:pPr>
            <a:r>
              <a:rPr lang="en-GB" sz="1400"/>
              <a:t>Image processing</a:t>
            </a:r>
            <a:endParaRPr sz="1400"/>
          </a:p>
          <a:p>
            <a:pPr indent="0" lvl="0" marL="0" rtl="0" algn="ctr">
              <a:spcBef>
                <a:spcPts val="0"/>
              </a:spcBef>
              <a:spcAft>
                <a:spcPts val="0"/>
              </a:spcAft>
              <a:buNone/>
            </a:pPr>
            <a:r>
              <a:t/>
            </a:r>
            <a:endParaRPr sz="1400"/>
          </a:p>
          <a:p>
            <a:pPr indent="0" lvl="0" marL="0" rtl="0" algn="ctr">
              <a:spcBef>
                <a:spcPts val="0"/>
              </a:spcBef>
              <a:spcAft>
                <a:spcPts val="0"/>
              </a:spcAft>
              <a:buNone/>
            </a:pPr>
            <a:r>
              <a:rPr lang="en-GB" sz="1400"/>
              <a:t>“I back propagate”</a:t>
            </a:r>
            <a:endParaRPr sz="1400"/>
          </a:p>
          <a:p>
            <a:pPr indent="0" lvl="0" marL="0" rtl="0" algn="l">
              <a:spcBef>
                <a:spcPts val="0"/>
              </a:spcBef>
              <a:spcAft>
                <a:spcPts val="0"/>
              </a:spcAft>
              <a:buNone/>
            </a:pPr>
            <a:r>
              <a:rPr lang="en-GB" sz="1400"/>
              <a:t>        </a:t>
            </a:r>
            <a:endParaRPr sz="1400"/>
          </a:p>
          <a:p>
            <a:pPr indent="0" lvl="0" marL="0" rtl="0" algn="l">
              <a:spcBef>
                <a:spcPts val="0"/>
              </a:spcBef>
              <a:spcAft>
                <a:spcPts val="0"/>
              </a:spcAft>
              <a:buNone/>
            </a:pPr>
            <a:r>
              <a:rPr lang="en-GB" sz="1400"/>
              <a:t>  </a:t>
            </a:r>
            <a:endParaRPr/>
          </a:p>
        </p:txBody>
      </p:sp>
      <p:pic>
        <p:nvPicPr>
          <p:cNvPr id="217" name="Google Shape;217;p17"/>
          <p:cNvPicPr preferRelativeResize="0"/>
          <p:nvPr/>
        </p:nvPicPr>
        <p:blipFill>
          <a:blip r:embed="rId5">
            <a:alphaModFix/>
          </a:blip>
          <a:stretch>
            <a:fillRect/>
          </a:stretch>
        </p:blipFill>
        <p:spPr>
          <a:xfrm>
            <a:off x="6535250" y="335400"/>
            <a:ext cx="2178000" cy="2294700"/>
          </a:xfrm>
          <a:prstGeom prst="ellipse">
            <a:avLst/>
          </a:prstGeom>
          <a:noFill/>
          <a:ln>
            <a:noFill/>
          </a:ln>
        </p:spPr>
      </p:pic>
      <p:sp>
        <p:nvSpPr>
          <p:cNvPr id="218" name="Google Shape;218;p17"/>
          <p:cNvSpPr txBox="1"/>
          <p:nvPr/>
        </p:nvSpPr>
        <p:spPr>
          <a:xfrm>
            <a:off x="6296750" y="2811600"/>
            <a:ext cx="2655000" cy="209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solidFill>
                  <a:schemeClr val="lt1"/>
                </a:solidFill>
                <a:latin typeface="Montserrat"/>
                <a:ea typeface="Montserrat"/>
                <a:cs typeface="Montserrat"/>
                <a:sym typeface="Montserrat"/>
              </a:rPr>
              <a:t> Ruchira Gahlaut</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rPr lang="en-GB">
                <a:solidFill>
                  <a:schemeClr val="lt1"/>
                </a:solidFill>
                <a:latin typeface="Montserrat"/>
                <a:ea typeface="Montserrat"/>
                <a:cs typeface="Montserrat"/>
                <a:sym typeface="Montserrat"/>
              </a:rPr>
              <a:t>ruchiragahlaut@gmail.com</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rPr lang="en-GB">
                <a:solidFill>
                  <a:schemeClr val="lt1"/>
                </a:solidFill>
                <a:latin typeface="Montserrat"/>
                <a:ea typeface="Montserrat"/>
                <a:cs typeface="Montserrat"/>
                <a:sym typeface="Montserrat"/>
              </a:rPr>
              <a:t>       </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rPr lang="en-GB">
                <a:solidFill>
                  <a:schemeClr val="lt1"/>
                </a:solidFill>
                <a:latin typeface="Montserrat"/>
                <a:ea typeface="Montserrat"/>
                <a:cs typeface="Montserrat"/>
                <a:sym typeface="Montserrat"/>
              </a:rPr>
              <a:t>Bennett University</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rPr lang="en-GB">
                <a:solidFill>
                  <a:schemeClr val="lt1"/>
                </a:solidFill>
                <a:latin typeface="Montserrat"/>
                <a:ea typeface="Montserrat"/>
                <a:cs typeface="Montserrat"/>
                <a:sym typeface="Montserrat"/>
              </a:rPr>
              <a:t>Advanced python</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t/>
            </a:r>
            <a:endParaRPr>
              <a:solidFill>
                <a:schemeClr val="lt1"/>
              </a:solidFill>
              <a:latin typeface="Montserrat"/>
              <a:ea typeface="Montserrat"/>
              <a:cs typeface="Montserrat"/>
              <a:sym typeface="Montserrat"/>
            </a:endParaRPr>
          </a:p>
          <a:p>
            <a:pPr indent="0" lvl="0" marL="0" rtl="0" algn="ctr">
              <a:spcBef>
                <a:spcPts val="0"/>
              </a:spcBef>
              <a:spcAft>
                <a:spcPts val="0"/>
              </a:spcAft>
              <a:buNone/>
            </a:pPr>
            <a:r>
              <a:rPr lang="en-GB">
                <a:solidFill>
                  <a:schemeClr val="lt1"/>
                </a:solidFill>
                <a:latin typeface="Montserrat"/>
                <a:ea typeface="Montserrat"/>
                <a:cs typeface="Montserrat"/>
                <a:sym typeface="Montserrat"/>
              </a:rPr>
              <a:t>“I fill colors into code”</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rPr lang="en-GB">
                <a:solidFill>
                  <a:schemeClr val="lt1"/>
                </a:solidFill>
                <a:latin typeface="Montserrat"/>
                <a:ea typeface="Montserrat"/>
                <a:cs typeface="Montserrat"/>
                <a:sym typeface="Montserrat"/>
              </a:rPr>
              <a:t>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8" name="Shape 438"/>
        <p:cNvGrpSpPr/>
        <p:nvPr/>
      </p:nvGrpSpPr>
      <p:grpSpPr>
        <a:xfrm>
          <a:off x="0" y="0"/>
          <a:ext cx="0" cy="0"/>
          <a:chOff x="0" y="0"/>
          <a:chExt cx="0" cy="0"/>
        </a:xfrm>
      </p:grpSpPr>
      <p:grpSp>
        <p:nvGrpSpPr>
          <p:cNvPr id="439" name="Google Shape;439;p44"/>
          <p:cNvGrpSpPr/>
          <p:nvPr/>
        </p:nvGrpSpPr>
        <p:grpSpPr>
          <a:xfrm>
            <a:off x="1951767" y="524703"/>
            <a:ext cx="4036590" cy="3713071"/>
            <a:chOff x="2256567" y="677103"/>
            <a:chExt cx="4036590" cy="3713071"/>
          </a:xfrm>
        </p:grpSpPr>
        <p:sp>
          <p:nvSpPr>
            <p:cNvPr id="440" name="Google Shape;440;p44"/>
            <p:cNvSpPr/>
            <p:nvPr/>
          </p:nvSpPr>
          <p:spPr>
            <a:xfrm rot="-6596588">
              <a:off x="3726388" y="3510395"/>
              <a:ext cx="771357" cy="771357"/>
            </a:xfrm>
            <a:prstGeom prst="ellipse">
              <a:avLst/>
            </a:pr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4"/>
            <p:cNvSpPr/>
            <p:nvPr/>
          </p:nvSpPr>
          <p:spPr>
            <a:xfrm rot="-6599386">
              <a:off x="2318596" y="1407533"/>
              <a:ext cx="440541" cy="440541"/>
            </a:xfrm>
            <a:prstGeom prst="ellipse">
              <a:avLst/>
            </a:pr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4"/>
            <p:cNvSpPr/>
            <p:nvPr/>
          </p:nvSpPr>
          <p:spPr>
            <a:xfrm rot="-6598839">
              <a:off x="2887641" y="2346984"/>
              <a:ext cx="1199287" cy="1199287"/>
            </a:xfrm>
            <a:prstGeom prst="ellipse">
              <a:avLst/>
            </a:pr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4"/>
            <p:cNvSpPr/>
            <p:nvPr/>
          </p:nvSpPr>
          <p:spPr>
            <a:xfrm rot="-6598620">
              <a:off x="4374916" y="913763"/>
              <a:ext cx="1681581" cy="1681581"/>
            </a:xfrm>
            <a:prstGeom prst="ellipse">
              <a:avLst/>
            </a:pr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4"/>
            <p:cNvSpPr/>
            <p:nvPr/>
          </p:nvSpPr>
          <p:spPr>
            <a:xfrm rot="-6597866">
              <a:off x="2661829" y="2208216"/>
              <a:ext cx="629106" cy="629106"/>
            </a:xfrm>
            <a:prstGeom prst="ellipse">
              <a:avLst/>
            </a:pr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4"/>
            <p:cNvSpPr/>
            <p:nvPr/>
          </p:nvSpPr>
          <p:spPr>
            <a:xfrm rot="-6597701">
              <a:off x="3267625" y="1113818"/>
              <a:ext cx="274172" cy="274172"/>
            </a:xfrm>
            <a:prstGeom prst="ellipse">
              <a:avLst/>
            </a:prstGeom>
            <a:solidFill>
              <a:srgbClr val="C27B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 name="Google Shape;446;p44"/>
          <p:cNvGrpSpPr/>
          <p:nvPr/>
        </p:nvGrpSpPr>
        <p:grpSpPr>
          <a:xfrm>
            <a:off x="4065683" y="1663375"/>
            <a:ext cx="3405543" cy="3114183"/>
            <a:chOff x="4447194" y="1815766"/>
            <a:chExt cx="2440200" cy="2440200"/>
          </a:xfrm>
        </p:grpSpPr>
        <p:sp>
          <p:nvSpPr>
            <p:cNvPr id="447" name="Google Shape;447;p44"/>
            <p:cNvSpPr/>
            <p:nvPr/>
          </p:nvSpPr>
          <p:spPr>
            <a:xfrm>
              <a:off x="4447194" y="1815766"/>
              <a:ext cx="2440200" cy="2440200"/>
            </a:xfrm>
            <a:prstGeom prst="ellipse">
              <a:avLst/>
            </a:prstGeom>
            <a:solidFill>
              <a:srgbClr val="741B47"/>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4"/>
            <p:cNvSpPr txBox="1"/>
            <p:nvPr/>
          </p:nvSpPr>
          <p:spPr>
            <a:xfrm>
              <a:off x="4790553" y="2274549"/>
              <a:ext cx="1750200" cy="1653900"/>
            </a:xfrm>
            <a:prstGeom prst="rect">
              <a:avLst/>
            </a:prstGeom>
            <a:solidFill>
              <a:srgbClr val="741B47"/>
            </a:solidFill>
            <a:ln>
              <a:noFill/>
            </a:ln>
          </p:spPr>
          <p:txBody>
            <a:bodyPr anchorCtr="0" anchor="ctr" bIns="91425" lIns="91425" spcFirstLastPara="1" rIns="91425" wrap="square" tIns="91425">
              <a:noAutofit/>
            </a:bodyPr>
            <a:lstStyle/>
            <a:p>
              <a:pPr indent="0" lvl="0" marL="0" rtl="0" algn="ctr">
                <a:lnSpc>
                  <a:spcPct val="115000"/>
                </a:lnSpc>
                <a:spcBef>
                  <a:spcPts val="1600"/>
                </a:spcBef>
                <a:spcAft>
                  <a:spcPts val="1600"/>
                </a:spcAft>
                <a:buNone/>
              </a:pPr>
              <a:r>
                <a:rPr lang="en-GB" sz="1300">
                  <a:solidFill>
                    <a:schemeClr val="lt1"/>
                  </a:solidFill>
                  <a:latin typeface="Lato"/>
                  <a:ea typeface="Lato"/>
                  <a:cs typeface="Lato"/>
                  <a:sym typeface="Lato"/>
                </a:rPr>
                <a:t>  This  approach is to minimise the gap between the ground truth and the predicted output. It is achieved by  combining the results  from previous approaches .</a:t>
              </a:r>
              <a:endParaRPr sz="1200">
                <a:solidFill>
                  <a:srgbClr val="FFFFFF"/>
                </a:solidFill>
                <a:latin typeface="Roboto"/>
                <a:ea typeface="Roboto"/>
                <a:cs typeface="Roboto"/>
                <a:sym typeface="Roboto"/>
              </a:endParaRPr>
            </a:p>
          </p:txBody>
        </p:sp>
      </p:grpSp>
      <p:grpSp>
        <p:nvGrpSpPr>
          <p:cNvPr id="449" name="Google Shape;449;p44"/>
          <p:cNvGrpSpPr/>
          <p:nvPr/>
        </p:nvGrpSpPr>
        <p:grpSpPr>
          <a:xfrm>
            <a:off x="3185937" y="1297853"/>
            <a:ext cx="1423800" cy="1423800"/>
            <a:chOff x="3490737" y="1374053"/>
            <a:chExt cx="1423800" cy="1423800"/>
          </a:xfrm>
        </p:grpSpPr>
        <p:sp>
          <p:nvSpPr>
            <p:cNvPr id="450" name="Google Shape;450;p44"/>
            <p:cNvSpPr/>
            <p:nvPr/>
          </p:nvSpPr>
          <p:spPr>
            <a:xfrm>
              <a:off x="3490737" y="1374053"/>
              <a:ext cx="1423800" cy="1423800"/>
            </a:xfrm>
            <a:prstGeom prst="ellipse">
              <a:avLst/>
            </a:prstGeom>
            <a:solidFill>
              <a:srgbClr val="741B47"/>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4"/>
            <p:cNvSpPr txBox="1"/>
            <p:nvPr/>
          </p:nvSpPr>
          <p:spPr>
            <a:xfrm>
              <a:off x="3718754" y="1613603"/>
              <a:ext cx="967800" cy="944700"/>
            </a:xfrm>
            <a:prstGeom prst="rect">
              <a:avLst/>
            </a:prstGeom>
            <a:solidFill>
              <a:srgbClr val="741B4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Roboto"/>
                  <a:ea typeface="Roboto"/>
                  <a:cs typeface="Roboto"/>
                  <a:sym typeface="Roboto"/>
                </a:rPr>
                <a:t>BRIEF</a:t>
              </a:r>
              <a:endParaRPr sz="1800">
                <a:solidFill>
                  <a:srgbClr val="FFFFFF"/>
                </a:solidFill>
                <a:latin typeface="Roboto"/>
                <a:ea typeface="Roboto"/>
                <a:cs typeface="Roboto"/>
                <a:sym typeface="Roboto"/>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5" name="Shape 455"/>
        <p:cNvGrpSpPr/>
        <p:nvPr/>
      </p:nvGrpSpPr>
      <p:grpSpPr>
        <a:xfrm>
          <a:off x="0" y="0"/>
          <a:ext cx="0" cy="0"/>
          <a:chOff x="0" y="0"/>
          <a:chExt cx="0" cy="0"/>
        </a:xfrm>
      </p:grpSpPr>
      <p:sp>
        <p:nvSpPr>
          <p:cNvPr id="456" name="Google Shape;456;p4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Process</a:t>
            </a:r>
            <a:endParaRPr/>
          </a:p>
        </p:txBody>
      </p:sp>
      <p:sp>
        <p:nvSpPr>
          <p:cNvPr id="457" name="Google Shape;457;p4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After getting edge detection mask from both approaches 1 and 2, we can merge them according to the predicted number of crops we are away from ground truth.</a:t>
            </a:r>
            <a:endParaRPr/>
          </a:p>
        </p:txBody>
      </p:sp>
      <p:graphicFrame>
        <p:nvGraphicFramePr>
          <p:cNvPr id="458" name="Google Shape;458;p45"/>
          <p:cNvGraphicFramePr/>
          <p:nvPr/>
        </p:nvGraphicFramePr>
        <p:xfrm>
          <a:off x="1297500" y="2321925"/>
          <a:ext cx="3000000" cy="3000000"/>
        </p:xfrm>
        <a:graphic>
          <a:graphicData uri="http://schemas.openxmlformats.org/drawingml/2006/table">
            <a:tbl>
              <a:tblPr>
                <a:noFill/>
                <a:tableStyleId>{15ED9182-DEEA-49BF-AEFA-FB3F1FDD42FE}</a:tableStyleId>
              </a:tblPr>
              <a:tblGrid>
                <a:gridCol w="2346300"/>
                <a:gridCol w="2346300"/>
                <a:gridCol w="2346300"/>
              </a:tblGrid>
              <a:tr h="381000">
                <a:tc>
                  <a:txBody>
                    <a:bodyPr/>
                    <a:lstStyle/>
                    <a:p>
                      <a:pPr indent="0" lvl="0" marL="0" rtl="0" algn="l">
                        <a:spcBef>
                          <a:spcPts val="0"/>
                        </a:spcBef>
                        <a:spcAft>
                          <a:spcPts val="0"/>
                        </a:spcAft>
                        <a:buNone/>
                      </a:pPr>
                      <a:r>
                        <a:rPr lang="en-GB">
                          <a:solidFill>
                            <a:schemeClr val="lt1"/>
                          </a:solidFill>
                        </a:rPr>
                        <a:t>Results from approach 1</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Results from approach 2</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Merge rule</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More number of crops than ground truth</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More number of crops than ground truth</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Only those pixels in which both pixel is marked crop</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Less number of crops than ground truth</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Less number of crops than ground truth</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Only those pixels in which either pixel is marked crop</a:t>
                      </a:r>
                      <a:endParaRPr>
                        <a:solidFill>
                          <a:schemeClr val="lt1"/>
                        </a:solidFill>
                      </a:endParaRPr>
                    </a:p>
                  </a:txBody>
                  <a:tcPr marT="91425" marB="91425" marR="91425" marL="91425"/>
                </a:tc>
              </a:tr>
              <a:tr h="381000">
                <a:tc>
                  <a:txBody>
                    <a:bodyPr/>
                    <a:lstStyle/>
                    <a:p>
                      <a:pPr indent="0" lvl="0" marL="0" rtl="0" algn="l">
                        <a:spcBef>
                          <a:spcPts val="0"/>
                        </a:spcBef>
                        <a:spcAft>
                          <a:spcPts val="0"/>
                        </a:spcAft>
                        <a:buNone/>
                      </a:pPr>
                      <a:r>
                        <a:rPr lang="en-GB">
                          <a:solidFill>
                            <a:schemeClr val="lt1"/>
                          </a:solidFill>
                        </a:rPr>
                        <a:t>More number of crops than ground truth</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Less number of crops than ground truth</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GB">
                          <a:solidFill>
                            <a:schemeClr val="lt1"/>
                          </a:solidFill>
                        </a:rPr>
                        <a:t>Depends on the magnitude of error function</a:t>
                      </a:r>
                      <a:endParaRPr>
                        <a:solidFill>
                          <a:schemeClr val="lt1"/>
                        </a:solidFill>
                      </a:endParaRPr>
                    </a:p>
                  </a:txBody>
                  <a:tcPr marT="91425" marB="91425" marR="91425" marL="91425"/>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sp>
        <p:nvSpPr>
          <p:cNvPr id="463" name="Google Shape;463;p46"/>
          <p:cNvSpPr txBox="1"/>
          <p:nvPr>
            <p:ph idx="1" type="body"/>
          </p:nvPr>
        </p:nvSpPr>
        <p:spPr>
          <a:xfrm>
            <a:off x="1297500" y="1567550"/>
            <a:ext cx="33693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All the approaches are simple to execute as long as the crop fields can be monitored.</a:t>
            </a:r>
            <a:endParaRPr/>
          </a:p>
          <a:p>
            <a:pPr indent="0" lvl="0" marL="457200" rtl="0" algn="l">
              <a:spcBef>
                <a:spcPts val="0"/>
              </a:spcBef>
              <a:spcAft>
                <a:spcPts val="0"/>
              </a:spcAft>
              <a:buNone/>
            </a:pPr>
            <a:r>
              <a:t/>
            </a:r>
            <a:endParaRPr/>
          </a:p>
          <a:p>
            <a:pPr indent="-311150" lvl="0" marL="457200" rtl="0" algn="l">
              <a:spcBef>
                <a:spcPts val="0"/>
              </a:spcBef>
              <a:spcAft>
                <a:spcPts val="0"/>
              </a:spcAft>
              <a:buSzPts val="1300"/>
              <a:buChar char="●"/>
            </a:pPr>
            <a:r>
              <a:rPr lang="en-GB"/>
              <a:t>Our solution is easy-to-deploy and </a:t>
            </a:r>
            <a:r>
              <a:rPr lang="en-GB"/>
              <a:t>maintain</a:t>
            </a:r>
            <a:r>
              <a:rPr lang="en-GB"/>
              <a:t>. </a:t>
            </a:r>
            <a:endParaRPr/>
          </a:p>
          <a:p>
            <a:pPr indent="0" lvl="0" marL="0" rtl="0" algn="l">
              <a:spcBef>
                <a:spcPts val="0"/>
              </a:spcBef>
              <a:spcAft>
                <a:spcPts val="0"/>
              </a:spcAft>
              <a:buNone/>
            </a:pPr>
            <a:r>
              <a:t/>
            </a:r>
            <a:endParaRPr/>
          </a:p>
          <a:p>
            <a:pPr indent="-311150" lvl="0" marL="457200" rtl="0" algn="l">
              <a:spcBef>
                <a:spcPts val="0"/>
              </a:spcBef>
              <a:spcAft>
                <a:spcPts val="0"/>
              </a:spcAft>
              <a:buSzPts val="1300"/>
              <a:buChar char="●"/>
            </a:pPr>
            <a:r>
              <a:rPr lang="en-GB"/>
              <a:t>The model will be </a:t>
            </a:r>
            <a:r>
              <a:rPr lang="en-GB"/>
              <a:t>updated</a:t>
            </a:r>
            <a:r>
              <a:rPr lang="en-GB"/>
              <a:t> </a:t>
            </a:r>
            <a:r>
              <a:rPr lang="en-GB"/>
              <a:t>according</a:t>
            </a:r>
            <a:r>
              <a:rPr lang="en-GB"/>
              <a:t> to confusion matrix which would increase accuracy.</a:t>
            </a:r>
            <a:endParaRPr/>
          </a:p>
          <a:p>
            <a:pPr indent="0" lvl="0" marL="457200" rtl="0" algn="l">
              <a:spcBef>
                <a:spcPts val="0"/>
              </a:spcBef>
              <a:spcAft>
                <a:spcPts val="0"/>
              </a:spcAft>
              <a:buNone/>
            </a:pPr>
            <a:r>
              <a:t/>
            </a:r>
            <a:endParaRPr/>
          </a:p>
          <a:p>
            <a:pPr indent="-311150" lvl="0" marL="457200" rtl="0" algn="l">
              <a:spcBef>
                <a:spcPts val="0"/>
              </a:spcBef>
              <a:spcAft>
                <a:spcPts val="0"/>
              </a:spcAft>
              <a:buSzPts val="1300"/>
              <a:buChar char="●"/>
            </a:pPr>
            <a:r>
              <a:rPr lang="en-GB"/>
              <a:t>The model is quick and efficient.</a:t>
            </a:r>
            <a:endParaRPr/>
          </a:p>
          <a:p>
            <a:pPr indent="0" lvl="0" marL="457200" rtl="0" algn="l">
              <a:spcBef>
                <a:spcPts val="0"/>
              </a:spcBef>
              <a:spcAft>
                <a:spcPts val="0"/>
              </a:spcAft>
              <a:buNone/>
            </a:pPr>
            <a:r>
              <a:t/>
            </a:r>
            <a:endParaRPr/>
          </a:p>
        </p:txBody>
      </p:sp>
      <p:sp>
        <p:nvSpPr>
          <p:cNvPr id="464" name="Google Shape;464;p4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latin typeface="Lato"/>
                <a:ea typeface="Lato"/>
                <a:cs typeface="Lato"/>
                <a:sym typeface="Lato"/>
              </a:rPr>
              <a:t>Viability</a:t>
            </a:r>
            <a:endParaRPr/>
          </a:p>
        </p:txBody>
      </p:sp>
      <p:pic>
        <p:nvPicPr>
          <p:cNvPr id="465" name="Google Shape;465;p46"/>
          <p:cNvPicPr preferRelativeResize="0"/>
          <p:nvPr/>
        </p:nvPicPr>
        <p:blipFill>
          <a:blip r:embed="rId3">
            <a:alphaModFix/>
          </a:blip>
          <a:stretch>
            <a:fillRect/>
          </a:stretch>
        </p:blipFill>
        <p:spPr>
          <a:xfrm>
            <a:off x="5009475" y="2139706"/>
            <a:ext cx="3143250" cy="1766888"/>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9" name="Shape 469"/>
        <p:cNvGrpSpPr/>
        <p:nvPr/>
      </p:nvGrpSpPr>
      <p:grpSpPr>
        <a:xfrm>
          <a:off x="0" y="0"/>
          <a:ext cx="0" cy="0"/>
          <a:chOff x="0" y="0"/>
          <a:chExt cx="0" cy="0"/>
        </a:xfrm>
      </p:grpSpPr>
      <p:sp>
        <p:nvSpPr>
          <p:cNvPr id="470" name="Google Shape;470;p47"/>
          <p:cNvSpPr txBox="1"/>
          <p:nvPr>
            <p:ph idx="1" type="body"/>
          </p:nvPr>
        </p:nvSpPr>
        <p:spPr>
          <a:xfrm>
            <a:off x="1297500" y="359600"/>
            <a:ext cx="6711900" cy="41193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GB" sz="5900">
                <a:latin typeface="Montserrat"/>
                <a:ea typeface="Montserrat"/>
                <a:cs typeface="Montserrat"/>
                <a:sym typeface="Montserrat"/>
              </a:rPr>
              <a:t>THANK YOU </a:t>
            </a:r>
            <a:endParaRPr sz="4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18"/>
          <p:cNvSpPr txBox="1"/>
          <p:nvPr>
            <p:ph type="title"/>
          </p:nvPr>
        </p:nvSpPr>
        <p:spPr>
          <a:xfrm>
            <a:off x="4932900" y="2779400"/>
            <a:ext cx="3348900" cy="21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  Aniket Biprojit Chowdhury</a:t>
            </a:r>
            <a:endParaRPr sz="1400"/>
          </a:p>
          <a:p>
            <a:pPr indent="0" lvl="0" marL="0" rtl="0" algn="ctr">
              <a:spcBef>
                <a:spcPts val="0"/>
              </a:spcBef>
              <a:spcAft>
                <a:spcPts val="0"/>
              </a:spcAft>
              <a:buNone/>
            </a:pPr>
            <a:r>
              <a:rPr lang="en-GB" sz="1400"/>
              <a:t>      8.aniket.chowdhury@gmail.com</a:t>
            </a:r>
            <a:endParaRPr sz="1400"/>
          </a:p>
          <a:p>
            <a:pPr indent="0" lvl="0" marL="0" rtl="0" algn="ctr">
              <a:spcBef>
                <a:spcPts val="0"/>
              </a:spcBef>
              <a:spcAft>
                <a:spcPts val="0"/>
              </a:spcAft>
              <a:buNone/>
            </a:pPr>
            <a:r>
              <a:rPr lang="en-GB" sz="1400"/>
              <a:t>        </a:t>
            </a:r>
            <a:endParaRPr sz="1400"/>
          </a:p>
          <a:p>
            <a:pPr indent="0" lvl="0" marL="0" rtl="0" algn="ctr">
              <a:spcBef>
                <a:spcPts val="0"/>
              </a:spcBef>
              <a:spcAft>
                <a:spcPts val="0"/>
              </a:spcAft>
              <a:buNone/>
            </a:pPr>
            <a:r>
              <a:rPr lang="en-GB" sz="1400"/>
              <a:t>Bennett university</a:t>
            </a:r>
            <a:endParaRPr sz="1400"/>
          </a:p>
          <a:p>
            <a:pPr indent="0" lvl="0" marL="0" rtl="0" algn="ctr">
              <a:spcBef>
                <a:spcPts val="0"/>
              </a:spcBef>
              <a:spcAft>
                <a:spcPts val="0"/>
              </a:spcAft>
              <a:buNone/>
            </a:pPr>
            <a:r>
              <a:rPr lang="en-GB" sz="1400"/>
              <a:t>Computer vision</a:t>
            </a:r>
            <a:endParaRPr sz="1400"/>
          </a:p>
          <a:p>
            <a:pPr indent="0" lvl="0" marL="0" rtl="0" algn="ctr">
              <a:spcBef>
                <a:spcPts val="0"/>
              </a:spcBef>
              <a:spcAft>
                <a:spcPts val="0"/>
              </a:spcAft>
              <a:buNone/>
            </a:pPr>
            <a:r>
              <a:t/>
            </a:r>
            <a:endParaRPr sz="1400"/>
          </a:p>
          <a:p>
            <a:pPr indent="0" lvl="0" marL="0" rtl="0" algn="ctr">
              <a:spcBef>
                <a:spcPts val="0"/>
              </a:spcBef>
              <a:spcAft>
                <a:spcPts val="0"/>
              </a:spcAft>
              <a:buNone/>
            </a:pPr>
            <a:r>
              <a:rPr lang="en-GB" sz="1400"/>
              <a:t>        </a:t>
            </a:r>
            <a:r>
              <a:rPr lang="en-GB" sz="1300">
                <a:latin typeface="Lato"/>
                <a:ea typeface="Lato"/>
                <a:cs typeface="Lato"/>
                <a:sym typeface="Lato"/>
              </a:rPr>
              <a:t>“I enjoy the colors of life through RGB matrices.”</a:t>
            </a:r>
            <a:endParaRPr sz="1400"/>
          </a:p>
          <a:p>
            <a:pPr indent="0" lvl="0" marL="0" rtl="0" algn="l">
              <a:spcBef>
                <a:spcPts val="0"/>
              </a:spcBef>
              <a:spcAft>
                <a:spcPts val="0"/>
              </a:spcAft>
              <a:buNone/>
            </a:pPr>
            <a:r>
              <a:rPr lang="en-GB" sz="1400"/>
              <a:t>                </a:t>
            </a:r>
            <a:endParaRPr sz="1400"/>
          </a:p>
          <a:p>
            <a:pPr indent="0" lvl="0" marL="0" rtl="0" algn="l">
              <a:spcBef>
                <a:spcPts val="0"/>
              </a:spcBef>
              <a:spcAft>
                <a:spcPts val="0"/>
              </a:spcAft>
              <a:buNone/>
            </a:pPr>
            <a:r>
              <a:rPr lang="en-GB" sz="1400"/>
              <a:t>  </a:t>
            </a:r>
            <a:endParaRPr/>
          </a:p>
        </p:txBody>
      </p:sp>
      <p:pic>
        <p:nvPicPr>
          <p:cNvPr id="224" name="Google Shape;224;p18"/>
          <p:cNvPicPr preferRelativeResize="0"/>
          <p:nvPr/>
        </p:nvPicPr>
        <p:blipFill>
          <a:blip r:embed="rId3">
            <a:alphaModFix/>
          </a:blip>
          <a:stretch>
            <a:fillRect/>
          </a:stretch>
        </p:blipFill>
        <p:spPr>
          <a:xfrm>
            <a:off x="1966550" y="393750"/>
            <a:ext cx="2178000" cy="2178000"/>
          </a:xfrm>
          <a:prstGeom prst="ellipse">
            <a:avLst/>
          </a:prstGeom>
          <a:noFill/>
          <a:ln>
            <a:noFill/>
          </a:ln>
        </p:spPr>
      </p:pic>
      <p:sp>
        <p:nvSpPr>
          <p:cNvPr id="225" name="Google Shape;225;p18"/>
          <p:cNvSpPr txBox="1"/>
          <p:nvPr>
            <p:ph type="title"/>
          </p:nvPr>
        </p:nvSpPr>
        <p:spPr>
          <a:xfrm>
            <a:off x="1373225" y="2779400"/>
            <a:ext cx="3348900" cy="21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400"/>
              <a:t> Himanshu Mittal</a:t>
            </a:r>
            <a:endParaRPr sz="1400"/>
          </a:p>
          <a:p>
            <a:pPr indent="0" lvl="0" marL="0" rtl="0" algn="ctr">
              <a:spcBef>
                <a:spcPts val="0"/>
              </a:spcBef>
              <a:spcAft>
                <a:spcPts val="0"/>
              </a:spcAft>
              <a:buNone/>
            </a:pPr>
            <a:r>
              <a:rPr lang="en-GB" sz="1400"/>
              <a:t>  greathimanshumittal@gmail.com</a:t>
            </a:r>
            <a:endParaRPr sz="1400"/>
          </a:p>
          <a:p>
            <a:pPr indent="0" lvl="0" marL="0" rtl="0" algn="ctr">
              <a:spcBef>
                <a:spcPts val="0"/>
              </a:spcBef>
              <a:spcAft>
                <a:spcPts val="0"/>
              </a:spcAft>
              <a:buNone/>
            </a:pPr>
            <a:r>
              <a:rPr lang="en-GB" sz="1400"/>
              <a:t> </a:t>
            </a:r>
            <a:endParaRPr sz="1400"/>
          </a:p>
          <a:p>
            <a:pPr indent="0" lvl="0" marL="0" rtl="0" algn="ctr">
              <a:spcBef>
                <a:spcPts val="0"/>
              </a:spcBef>
              <a:spcAft>
                <a:spcPts val="0"/>
              </a:spcAft>
              <a:buNone/>
            </a:pPr>
            <a:r>
              <a:rPr lang="en-GB" sz="1400"/>
              <a:t>Bennett University</a:t>
            </a:r>
            <a:endParaRPr sz="1400"/>
          </a:p>
          <a:p>
            <a:pPr indent="0" lvl="0" marL="0" rtl="0" algn="ctr">
              <a:spcBef>
                <a:spcPts val="0"/>
              </a:spcBef>
              <a:spcAft>
                <a:spcPts val="0"/>
              </a:spcAft>
              <a:buNone/>
            </a:pPr>
            <a:r>
              <a:rPr lang="en-GB" sz="1400"/>
              <a:t>Machine learning</a:t>
            </a:r>
            <a:endParaRPr sz="1400"/>
          </a:p>
          <a:p>
            <a:pPr indent="0" lvl="0" marL="0" rtl="0" algn="ctr">
              <a:lnSpc>
                <a:spcPct val="115000"/>
              </a:lnSpc>
              <a:spcBef>
                <a:spcPts val="0"/>
              </a:spcBef>
              <a:spcAft>
                <a:spcPts val="0"/>
              </a:spcAft>
              <a:buNone/>
            </a:pPr>
            <a:r>
              <a:t/>
            </a:r>
            <a:endParaRPr sz="1300">
              <a:latin typeface="Lato"/>
              <a:ea typeface="Lato"/>
              <a:cs typeface="Lato"/>
              <a:sym typeface="Lato"/>
            </a:endParaRPr>
          </a:p>
          <a:p>
            <a:pPr indent="0" lvl="0" marL="0" rtl="0" algn="ctr">
              <a:lnSpc>
                <a:spcPct val="115000"/>
              </a:lnSpc>
              <a:spcBef>
                <a:spcPts val="0"/>
              </a:spcBef>
              <a:spcAft>
                <a:spcPts val="0"/>
              </a:spcAft>
              <a:buNone/>
            </a:pPr>
            <a:r>
              <a:rPr lang="en-GB" sz="1300">
                <a:latin typeface="Lato"/>
                <a:ea typeface="Lato"/>
                <a:cs typeface="Lato"/>
                <a:sym typeface="Lato"/>
              </a:rPr>
              <a:t>“Me and my machine are perpetually </a:t>
            </a:r>
            <a:r>
              <a:rPr i="1" lang="en-GB" sz="1300">
                <a:latin typeface="Lato"/>
                <a:ea typeface="Lato"/>
                <a:cs typeface="Lato"/>
                <a:sym typeface="Lato"/>
              </a:rPr>
              <a:t>learning</a:t>
            </a:r>
            <a:r>
              <a:rPr lang="en-GB" sz="1300">
                <a:latin typeface="Lato"/>
                <a:ea typeface="Lato"/>
                <a:cs typeface="Lato"/>
                <a:sym typeface="Lato"/>
              </a:rPr>
              <a:t>.”</a:t>
            </a:r>
            <a:endParaRPr sz="1400"/>
          </a:p>
          <a:p>
            <a:pPr indent="0" lvl="0" marL="0" rtl="0" algn="l">
              <a:spcBef>
                <a:spcPts val="0"/>
              </a:spcBef>
              <a:spcAft>
                <a:spcPts val="0"/>
              </a:spcAft>
              <a:buNone/>
            </a:pPr>
            <a:r>
              <a:rPr lang="en-GB" sz="1400"/>
              <a:t>        </a:t>
            </a:r>
            <a:r>
              <a:rPr lang="en-GB" sz="1400"/>
              <a:t>        </a:t>
            </a:r>
            <a:endParaRPr sz="1400"/>
          </a:p>
          <a:p>
            <a:pPr indent="0" lvl="0" marL="0" rtl="0" algn="l">
              <a:spcBef>
                <a:spcPts val="0"/>
              </a:spcBef>
              <a:spcAft>
                <a:spcPts val="0"/>
              </a:spcAft>
              <a:buNone/>
            </a:pPr>
            <a:r>
              <a:rPr lang="en-GB" sz="1400"/>
              <a:t>  </a:t>
            </a:r>
            <a:endParaRPr/>
          </a:p>
        </p:txBody>
      </p:sp>
      <p:pic>
        <p:nvPicPr>
          <p:cNvPr id="226" name="Google Shape;226;p18"/>
          <p:cNvPicPr preferRelativeResize="0"/>
          <p:nvPr/>
        </p:nvPicPr>
        <p:blipFill>
          <a:blip r:embed="rId4">
            <a:alphaModFix/>
          </a:blip>
          <a:stretch>
            <a:fillRect/>
          </a:stretch>
        </p:blipFill>
        <p:spPr>
          <a:xfrm>
            <a:off x="5518350" y="393750"/>
            <a:ext cx="2178000" cy="2178000"/>
          </a:xfrm>
          <a:prstGeom prst="ellipse">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19"/>
          <p:cNvSpPr txBox="1"/>
          <p:nvPr>
            <p:ph idx="1" type="body"/>
          </p:nvPr>
        </p:nvSpPr>
        <p:spPr>
          <a:xfrm>
            <a:off x="1511825" y="1307850"/>
            <a:ext cx="6308700" cy="3402000"/>
          </a:xfrm>
          <a:prstGeom prst="rect">
            <a:avLst/>
          </a:prstGeom>
          <a:noFill/>
          <a:ln>
            <a:noFill/>
          </a:ln>
        </p:spPr>
        <p:txBody>
          <a:bodyPr anchorCtr="0" anchor="t" bIns="91425" lIns="91425" spcFirstLastPara="1" rIns="91425" wrap="square" tIns="91425">
            <a:noAutofit/>
          </a:bodyPr>
          <a:lstStyle/>
          <a:p>
            <a:pPr indent="-311150" lvl="0" marL="457200" rtl="0" algn="l">
              <a:spcBef>
                <a:spcPts val="1200"/>
              </a:spcBef>
              <a:spcAft>
                <a:spcPts val="0"/>
              </a:spcAft>
              <a:buClr>
                <a:srgbClr val="FFFFFF"/>
              </a:buClr>
              <a:buSzPts val="1300"/>
              <a:buFont typeface="Arial"/>
              <a:buChar char="●"/>
            </a:pPr>
            <a:r>
              <a:rPr lang="en-GB">
                <a:solidFill>
                  <a:srgbClr val="FFFFFF"/>
                </a:solidFill>
                <a:latin typeface="Arial"/>
                <a:ea typeface="Arial"/>
                <a:cs typeface="Arial"/>
                <a:sym typeface="Arial"/>
              </a:rPr>
              <a:t>Our mission is to help the farmers to keep track of the corn plant yield and maximise the production of the corn plant. We have to keep track of the density of the crop throughout the land.</a:t>
            </a:r>
            <a:endParaRPr>
              <a:solidFill>
                <a:srgbClr val="FFFFFF"/>
              </a:solidFill>
              <a:latin typeface="Arial"/>
              <a:ea typeface="Arial"/>
              <a:cs typeface="Arial"/>
              <a:sym typeface="Arial"/>
            </a:endParaRPr>
          </a:p>
          <a:p>
            <a:pPr indent="-311150" lvl="0" marL="457200" rtl="0" algn="l">
              <a:spcBef>
                <a:spcPts val="0"/>
              </a:spcBef>
              <a:spcAft>
                <a:spcPts val="0"/>
              </a:spcAft>
              <a:buClr>
                <a:srgbClr val="FFFFFF"/>
              </a:buClr>
              <a:buSzPts val="1300"/>
              <a:buFont typeface="Arial"/>
              <a:buChar char="●"/>
            </a:pPr>
            <a:r>
              <a:rPr lang="en-GB">
                <a:solidFill>
                  <a:srgbClr val="FFFFFF"/>
                </a:solidFill>
                <a:latin typeface="Arial"/>
                <a:ea typeface="Arial"/>
                <a:cs typeface="Arial"/>
                <a:sym typeface="Arial"/>
              </a:rPr>
              <a:t>Doing so will inform the farmers of the areas where yield is not </a:t>
            </a:r>
            <a:r>
              <a:rPr lang="en-GB">
                <a:solidFill>
                  <a:srgbClr val="FFFFFF"/>
                </a:solidFill>
                <a:latin typeface="Arial"/>
                <a:ea typeface="Arial"/>
                <a:cs typeface="Arial"/>
                <a:sym typeface="Arial"/>
              </a:rPr>
              <a:t>satisfactory</a:t>
            </a:r>
            <a:r>
              <a:rPr lang="en-GB">
                <a:solidFill>
                  <a:srgbClr val="FFFFFF"/>
                </a:solidFill>
                <a:latin typeface="Arial"/>
                <a:ea typeface="Arial"/>
                <a:cs typeface="Arial"/>
                <a:sym typeface="Arial"/>
              </a:rPr>
              <a:t> so that suitable action can be taken by the farmer on that area for better production.</a:t>
            </a:r>
            <a:endParaRPr>
              <a:solidFill>
                <a:srgbClr val="FFFFFF"/>
              </a:solidFill>
              <a:latin typeface="Arial"/>
              <a:ea typeface="Arial"/>
              <a:cs typeface="Arial"/>
              <a:sym typeface="Arial"/>
            </a:endParaRPr>
          </a:p>
          <a:p>
            <a:pPr indent="-311150" lvl="0" marL="457200" rtl="0" algn="l">
              <a:spcBef>
                <a:spcPts val="0"/>
              </a:spcBef>
              <a:spcAft>
                <a:spcPts val="0"/>
              </a:spcAft>
              <a:buClr>
                <a:srgbClr val="FFFFFF"/>
              </a:buClr>
              <a:buSzPts val="1300"/>
              <a:buFont typeface="Arial"/>
              <a:buChar char="●"/>
            </a:pPr>
            <a:r>
              <a:rPr lang="en-GB">
                <a:solidFill>
                  <a:srgbClr val="FFFFFF"/>
                </a:solidFill>
                <a:latin typeface="Arial"/>
                <a:ea typeface="Arial"/>
                <a:cs typeface="Arial"/>
                <a:sym typeface="Arial"/>
              </a:rPr>
              <a:t>We have to provide the farmer with all essential information to maximize his yield. Our idea is to use computer-vision to accurately collect insights of crop germination and density of germinated plants.</a:t>
            </a:r>
            <a:endParaRPr>
              <a:solidFill>
                <a:srgbClr val="FFFFFF"/>
              </a:solidFill>
              <a:latin typeface="Arial"/>
              <a:ea typeface="Arial"/>
              <a:cs typeface="Arial"/>
              <a:sym typeface="Arial"/>
            </a:endParaRPr>
          </a:p>
          <a:p>
            <a:pPr indent="-311150" lvl="0" marL="457200" rtl="0" algn="l">
              <a:spcBef>
                <a:spcPts val="0"/>
              </a:spcBef>
              <a:spcAft>
                <a:spcPts val="0"/>
              </a:spcAft>
              <a:buClr>
                <a:srgbClr val="FFFFFF"/>
              </a:buClr>
              <a:buSzPts val="1300"/>
              <a:buFont typeface="Arial"/>
              <a:buChar char="●"/>
            </a:pPr>
            <a:r>
              <a:rPr lang="en-GB">
                <a:solidFill>
                  <a:srgbClr val="FFFFFF"/>
                </a:solidFill>
                <a:latin typeface="Arial"/>
                <a:ea typeface="Arial"/>
                <a:cs typeface="Arial"/>
                <a:sym typeface="Arial"/>
              </a:rPr>
              <a:t>This project simplifies the farmer’s work to directly walk up to to the required crops to take further action and skip the hectic process of  manual pre-analysis.</a:t>
            </a:r>
            <a:endParaRPr>
              <a:solidFill>
                <a:srgbClr val="FFFFFF"/>
              </a:solidFill>
              <a:latin typeface="Arial"/>
              <a:ea typeface="Arial"/>
              <a:cs typeface="Arial"/>
              <a:sym typeface="Arial"/>
            </a:endParaRPr>
          </a:p>
          <a:p>
            <a:pPr indent="0" lvl="0" marL="0" rtl="0" algn="l">
              <a:lnSpc>
                <a:spcPct val="115000"/>
              </a:lnSpc>
              <a:spcBef>
                <a:spcPts val="1600"/>
              </a:spcBef>
              <a:spcAft>
                <a:spcPts val="1600"/>
              </a:spcAft>
              <a:buNone/>
            </a:pPr>
            <a:r>
              <a:t/>
            </a:r>
            <a:endParaRPr/>
          </a:p>
        </p:txBody>
      </p:sp>
      <p:sp>
        <p:nvSpPr>
          <p:cNvPr id="232" name="Google Shape;232;p1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b="1" lang="en-GB"/>
              <a:t>PROBLEM STATEMENT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20"/>
          <p:cNvSpPr txBox="1"/>
          <p:nvPr>
            <p:ph idx="1" type="body"/>
          </p:nvPr>
        </p:nvSpPr>
        <p:spPr>
          <a:xfrm>
            <a:off x="1221300" y="2177150"/>
            <a:ext cx="7038900" cy="832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300"/>
              <a:buNone/>
            </a:pPr>
            <a:r>
              <a:rPr b="1" lang="en-GB" sz="2400">
                <a:latin typeface="Montserrat"/>
                <a:ea typeface="Montserrat"/>
                <a:cs typeface="Montserrat"/>
                <a:sym typeface="Montserrat"/>
              </a:rPr>
              <a:t>THE INDIAN SCENARIO</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21"/>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01</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43" name="Google Shape;243;p21"/>
          <p:cNvSpPr txBox="1"/>
          <p:nvPr>
            <p:ph idx="1" type="body"/>
          </p:nvPr>
        </p:nvSpPr>
        <p:spPr>
          <a:xfrm>
            <a:off x="2030400" y="1578781"/>
            <a:ext cx="5877300" cy="120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300"/>
              <a:buNone/>
            </a:pPr>
            <a:r>
              <a:rPr lang="en-GB">
                <a:solidFill>
                  <a:srgbClr val="FFFFFF"/>
                </a:solidFill>
              </a:rPr>
              <a:t>Predicting the crop yield can be extremely useful for farmers. If they have an idea of the amount of yield they can expect, they can contract their crop prior to harvest, often securing a more competitive price than if they were to wait until after harvest.</a:t>
            </a:r>
            <a:endParaRPr>
              <a:solidFill>
                <a:srgbClr val="FFFFFF"/>
              </a:solidFill>
            </a:endParaRPr>
          </a:p>
          <a:p>
            <a:pPr indent="0" lvl="0" marL="0" rtl="0" algn="l">
              <a:lnSpc>
                <a:spcPct val="115000"/>
              </a:lnSpc>
              <a:spcBef>
                <a:spcPts val="1200"/>
              </a:spcBef>
              <a:spcAft>
                <a:spcPts val="1600"/>
              </a:spcAft>
              <a:buSzPts val="1300"/>
              <a:buNone/>
            </a:pPr>
            <a:r>
              <a:t/>
            </a:r>
            <a:endParaRPr>
              <a:solidFill>
                <a:srgbClr val="FFFFFF"/>
              </a:solidFill>
            </a:endParaRPr>
          </a:p>
        </p:txBody>
      </p:sp>
      <p:sp>
        <p:nvSpPr>
          <p:cNvPr id="244" name="Google Shape;244;p21"/>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02</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45" name="Google Shape;245;p21"/>
          <p:cNvSpPr txBox="1"/>
          <p:nvPr>
            <p:ph idx="1" type="body"/>
          </p:nvPr>
        </p:nvSpPr>
        <p:spPr>
          <a:xfrm>
            <a:off x="2030400" y="2764538"/>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a:t>As per 2018, agriculture employed 50% of the Indian work force and contributed 17-18% to country's GDP. Our solution can improve the financial situation of this huge community and help solving the farming crisis.</a:t>
            </a:r>
            <a:endParaRPr/>
          </a:p>
        </p:txBody>
      </p:sp>
      <p:sp>
        <p:nvSpPr>
          <p:cNvPr id="246" name="Google Shape;246;p21"/>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03</a:t>
            </a:r>
            <a:endParaRPr b="0" i="0" sz="1300" u="none" cap="none" strike="noStrike">
              <a:solidFill>
                <a:srgbClr val="FFFFFF"/>
              </a:solidFill>
              <a:latin typeface="Arial"/>
              <a:ea typeface="Arial"/>
              <a:cs typeface="Arial"/>
              <a:sym typeface="Arial"/>
            </a:endParaRPr>
          </a:p>
        </p:txBody>
      </p:sp>
      <p:sp>
        <p:nvSpPr>
          <p:cNvPr id="247" name="Google Shape;247;p21"/>
          <p:cNvSpPr txBox="1"/>
          <p:nvPr>
            <p:ph idx="1" type="body"/>
          </p:nvPr>
        </p:nvSpPr>
        <p:spPr>
          <a:xfrm>
            <a:off x="2030400" y="3573381"/>
            <a:ext cx="5877300" cy="120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en-GB">
                <a:solidFill>
                  <a:srgbClr val="FFFFFF"/>
                </a:solidFill>
              </a:rPr>
              <a:t>As per a research conducted by CSDS in 2018, around 76% of the farmers wanted to leave farming and there were more than 8,000 suicides(2016) due to financial pressure. Thus, there is an urgent need to solve this crisis as a large part of our country depends on farming.</a:t>
            </a:r>
            <a:endParaRPr>
              <a:solidFill>
                <a:srgbClr val="FFFFFF"/>
              </a:solidFill>
            </a:endParaRPr>
          </a:p>
        </p:txBody>
      </p:sp>
      <p:sp>
        <p:nvSpPr>
          <p:cNvPr id="248" name="Google Shape;248;p21"/>
          <p:cNvSpPr txBox="1"/>
          <p:nvPr>
            <p:ph type="title"/>
          </p:nvPr>
        </p:nvSpPr>
        <p:spPr>
          <a:xfrm>
            <a:off x="1297500" y="111880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FINANCIAL PERSPECTIVE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2"/>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01</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54" name="Google Shape;254;p22"/>
          <p:cNvSpPr txBox="1"/>
          <p:nvPr>
            <p:ph idx="1" type="body"/>
          </p:nvPr>
        </p:nvSpPr>
        <p:spPr>
          <a:xfrm>
            <a:off x="2030400" y="1807377"/>
            <a:ext cx="5877300" cy="861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rPr lang="en-GB" sz="1400">
                <a:solidFill>
                  <a:srgbClr val="FFFFFF"/>
                </a:solidFill>
              </a:rPr>
              <a:t>Farmers would be able to look for long term sustainability and prioritize caring for the soil, because they can recognise that the healthy soil is promoting healthy crops .</a:t>
            </a:r>
            <a:endParaRPr>
              <a:solidFill>
                <a:srgbClr val="FFFFFF"/>
              </a:solidFill>
            </a:endParaRPr>
          </a:p>
          <a:p>
            <a:pPr indent="0" lvl="0" marL="0" rtl="0" algn="l">
              <a:lnSpc>
                <a:spcPct val="115000"/>
              </a:lnSpc>
              <a:spcBef>
                <a:spcPts val="0"/>
              </a:spcBef>
              <a:spcAft>
                <a:spcPts val="1600"/>
              </a:spcAft>
              <a:buSzPts val="1300"/>
              <a:buNone/>
            </a:pPr>
            <a:r>
              <a:t/>
            </a:r>
            <a:endParaRPr>
              <a:solidFill>
                <a:srgbClr val="FFFFFF"/>
              </a:solidFill>
            </a:endParaRPr>
          </a:p>
        </p:txBody>
      </p:sp>
      <p:sp>
        <p:nvSpPr>
          <p:cNvPr id="255" name="Google Shape;255;p22"/>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GB" sz="2400" u="none" cap="none" strike="noStrike">
                <a:solidFill>
                  <a:srgbClr val="FFFFFF"/>
                </a:solidFill>
                <a:latin typeface="Montserrat"/>
                <a:ea typeface="Montserrat"/>
                <a:cs typeface="Montserrat"/>
                <a:sym typeface="Montserrat"/>
              </a:rPr>
              <a:t>02</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300"/>
              <a:buFont typeface="Arial"/>
              <a:buNone/>
            </a:pPr>
            <a:r>
              <a:t/>
            </a:r>
            <a:endParaRPr b="0" i="0" sz="1300" u="none" cap="none" strike="noStrike">
              <a:solidFill>
                <a:srgbClr val="FFFFFF"/>
              </a:solidFill>
              <a:latin typeface="Arial"/>
              <a:ea typeface="Arial"/>
              <a:cs typeface="Arial"/>
              <a:sym typeface="Arial"/>
            </a:endParaRPr>
          </a:p>
        </p:txBody>
      </p:sp>
      <p:sp>
        <p:nvSpPr>
          <p:cNvPr id="256" name="Google Shape;256;p22"/>
          <p:cNvSpPr txBox="1"/>
          <p:nvPr>
            <p:ph idx="1" type="body"/>
          </p:nvPr>
        </p:nvSpPr>
        <p:spPr>
          <a:xfrm>
            <a:off x="2030400" y="2764538"/>
            <a:ext cx="5877300" cy="808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rPr lang="en-GB" sz="1400">
                <a:solidFill>
                  <a:srgbClr val="FFFFFF"/>
                </a:solidFill>
              </a:rPr>
              <a:t>The proposed solution will limit the high reliance on chemical fertilizers, thus help save the  agro ecosystem functioning which is being disconnected from the internal cycling of key plant nutrients.</a:t>
            </a:r>
            <a:endParaRPr/>
          </a:p>
        </p:txBody>
      </p:sp>
      <p:sp>
        <p:nvSpPr>
          <p:cNvPr id="257" name="Google Shape;257;p22"/>
          <p:cNvSpPr txBox="1"/>
          <p:nvPr>
            <p:ph type="title"/>
          </p:nvPr>
        </p:nvSpPr>
        <p:spPr>
          <a:xfrm>
            <a:off x="1297500" y="1118800"/>
            <a:ext cx="7038900" cy="91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GB"/>
              <a:t>ENVIRONMENTAL PERSPECTIVE</a:t>
            </a:r>
            <a:endParaRPr/>
          </a:p>
          <a:p>
            <a:pPr indent="0" lvl="0" marL="0" rtl="0" algn="l">
              <a:lnSpc>
                <a:spcPct val="100000"/>
              </a:lnSpc>
              <a:spcBef>
                <a:spcPts val="0"/>
              </a:spcBef>
              <a:spcAft>
                <a:spcPts val="0"/>
              </a:spcAft>
              <a:buSzPts val="2400"/>
              <a:buNone/>
            </a:pPr>
            <a:r>
              <a:t/>
            </a:r>
            <a:endParaRPr sz="1800" u="sng"/>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23"/>
          <p:cNvSpPr txBox="1"/>
          <p:nvPr>
            <p:ph idx="1" type="body"/>
          </p:nvPr>
        </p:nvSpPr>
        <p:spPr>
          <a:xfrm>
            <a:off x="1221300" y="2177150"/>
            <a:ext cx="7038900" cy="832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300"/>
              <a:buNone/>
            </a:pPr>
            <a:r>
              <a:rPr b="1" lang="en-GB" sz="2400">
                <a:latin typeface="Montserrat"/>
                <a:ea typeface="Montserrat"/>
                <a:cs typeface="Montserrat"/>
                <a:sym typeface="Montserrat"/>
              </a:rPr>
              <a:t>PROPOSED SOLUTIONS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